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93" r:id="rId2"/>
    <p:sldId id="358" r:id="rId3"/>
    <p:sldId id="382" r:id="rId4"/>
    <p:sldId id="391" r:id="rId5"/>
    <p:sldId id="423" r:id="rId6"/>
    <p:sldId id="424" r:id="rId7"/>
    <p:sldId id="425" r:id="rId8"/>
    <p:sldId id="429" r:id="rId9"/>
    <p:sldId id="426" r:id="rId10"/>
    <p:sldId id="427" r:id="rId11"/>
    <p:sldId id="428" r:id="rId12"/>
    <p:sldId id="419" r:id="rId13"/>
    <p:sldId id="420" r:id="rId14"/>
    <p:sldId id="422" r:id="rId15"/>
    <p:sldId id="417" r:id="rId16"/>
    <p:sldId id="430" r:id="rId17"/>
    <p:sldId id="431" r:id="rId18"/>
    <p:sldId id="410" r:id="rId19"/>
    <p:sldId id="411" r:id="rId20"/>
    <p:sldId id="412" r:id="rId21"/>
    <p:sldId id="413" r:id="rId22"/>
    <p:sldId id="432" r:id="rId23"/>
    <p:sldId id="414" r:id="rId24"/>
    <p:sldId id="415" r:id="rId25"/>
    <p:sldId id="416" r:id="rId26"/>
    <p:sldId id="421" r:id="rId27"/>
    <p:sldId id="307" r:id="rId28"/>
    <p:sldId id="266"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3F2424-7EDB-478E-A67F-12C2185F278E}">
          <p14:sldIdLst>
            <p14:sldId id="293"/>
            <p14:sldId id="358"/>
            <p14:sldId id="382"/>
            <p14:sldId id="391"/>
            <p14:sldId id="423"/>
            <p14:sldId id="424"/>
            <p14:sldId id="425"/>
            <p14:sldId id="429"/>
            <p14:sldId id="426"/>
            <p14:sldId id="427"/>
            <p14:sldId id="428"/>
            <p14:sldId id="419"/>
            <p14:sldId id="420"/>
            <p14:sldId id="422"/>
            <p14:sldId id="417"/>
            <p14:sldId id="430"/>
            <p14:sldId id="431"/>
            <p14:sldId id="410"/>
            <p14:sldId id="411"/>
            <p14:sldId id="412"/>
            <p14:sldId id="413"/>
            <p14:sldId id="432"/>
            <p14:sldId id="414"/>
            <p14:sldId id="415"/>
            <p14:sldId id="416"/>
            <p14:sldId id="421"/>
            <p14:sldId id="307"/>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0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54" autoAdjust="0"/>
    <p:restoredTop sz="72398" autoAdjust="0"/>
  </p:normalViewPr>
  <p:slideViewPr>
    <p:cSldViewPr snapToGrid="0">
      <p:cViewPr varScale="1">
        <p:scale>
          <a:sx n="118" d="100"/>
          <a:sy n="118" d="100"/>
        </p:scale>
        <p:origin x="1406" y="8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302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A79A848-D0D1-49E3-886A-E1E92951C01D}" type="datetimeFigureOut">
              <a:rPr lang="en-US" smtClean="0"/>
              <a:t>10/14/2026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00138D3A-781D-4778-AC35-FE45B92F24B6}" type="slidenum">
              <a:rPr lang="en-US" smtClean="0"/>
              <a:t>‹#›</a:t>
            </a:fld>
            <a:endParaRPr lang="en-US"/>
          </a:p>
        </p:txBody>
      </p:sp>
    </p:spTree>
    <p:extLst>
      <p:ext uri="{BB962C8B-B14F-4D97-AF65-F5344CB8AC3E}">
        <p14:creationId xmlns:p14="http://schemas.microsoft.com/office/powerpoint/2010/main" val="2235888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D7429885-0F69-493C-9A46-EF70874A5DCF}" type="datetimeFigureOut">
              <a:rPr lang="en-US" smtClean="0"/>
              <a:t>10/14/2026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25DCFECA-50C7-475A-8C2B-714F5F0054D0}" type="slidenum">
              <a:rPr lang="en-US" smtClean="0"/>
              <a:t>‹#›</a:t>
            </a:fld>
            <a:endParaRPr lang="en-US"/>
          </a:p>
        </p:txBody>
      </p:sp>
    </p:spTree>
    <p:extLst>
      <p:ext uri="{BB962C8B-B14F-4D97-AF65-F5344CB8AC3E}">
        <p14:creationId xmlns:p14="http://schemas.microsoft.com/office/powerpoint/2010/main" val="90263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DCFECA-50C7-475A-8C2B-714F5F0054D0}" type="slidenum">
              <a:rPr lang="en-US" smtClean="0"/>
              <a:t>1</a:t>
            </a:fld>
            <a:endParaRPr lang="en-US"/>
          </a:p>
        </p:txBody>
      </p:sp>
    </p:spTree>
    <p:extLst>
      <p:ext uri="{BB962C8B-B14F-4D97-AF65-F5344CB8AC3E}">
        <p14:creationId xmlns:p14="http://schemas.microsoft.com/office/powerpoint/2010/main" val="3862959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Shape 403"/>
          <p:cNvSpPr>
            <a:spLocks noGrp="1" noRot="1" noChangeAspect="1"/>
          </p:cNvSpPr>
          <p:nvPr>
            <p:ph type="sldImg" idx="2"/>
          </p:nvPr>
        </p:nvSpPr>
        <p:spPr>
          <a:xfrm>
            <a:off x="1181100" y="698500"/>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4" name="Shape 404"/>
          <p:cNvSpPr txBox="1">
            <a:spLocks noGrp="1"/>
          </p:cNvSpPr>
          <p:nvPr>
            <p:ph type="body" idx="1"/>
          </p:nvPr>
        </p:nvSpPr>
        <p:spPr>
          <a:xfrm>
            <a:off x="701041" y="4415790"/>
            <a:ext cx="5608319" cy="4183380"/>
          </a:xfrm>
          <a:prstGeom prst="rect">
            <a:avLst/>
          </a:prstGeom>
        </p:spPr>
        <p:txBody>
          <a:bodyPr lIns="93156" tIns="93156" rIns="93156" bIns="93156" anchor="t" anchorCtr="0">
            <a:noAutofit/>
          </a:bodyPr>
          <a:lstStyle/>
          <a:p>
            <a:endParaRPr dirty="0"/>
          </a:p>
        </p:txBody>
      </p:sp>
    </p:spTree>
    <p:extLst>
      <p:ext uri="{BB962C8B-B14F-4D97-AF65-F5344CB8AC3E}">
        <p14:creationId xmlns:p14="http://schemas.microsoft.com/office/powerpoint/2010/main" val="213817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lidescarnival.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D7139E-C2B3-4E56-A248-5B5554AD0EB0}"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06B9A-D7E3-423D-966F-150239C21539}" type="slidenum">
              <a:rPr lang="en-US" smtClean="0"/>
              <a:t>‹#›</a:t>
            </a:fld>
            <a:endParaRPr lang="en-US"/>
          </a:p>
        </p:txBody>
      </p:sp>
    </p:spTree>
    <p:extLst>
      <p:ext uri="{BB962C8B-B14F-4D97-AF65-F5344CB8AC3E}">
        <p14:creationId xmlns:p14="http://schemas.microsoft.com/office/powerpoint/2010/main" val="2003376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858602"/>
            <a:ext cx="7886700" cy="1325563"/>
          </a:xfrm>
        </p:spPr>
        <p:txBody>
          <a:bodyPr/>
          <a:lstStyle>
            <a:lvl1pPr algn="ctr">
              <a:defRPr>
                <a:solidFill>
                  <a:schemeClr val="accent6">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0D7139E-C2B3-4E56-A248-5B5554AD0EB0}"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06B9A-D7E3-423D-966F-150239C21539}"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99949"/>
            <a:ext cx="9144000" cy="1963208"/>
          </a:xfrm>
          <a:prstGeom prst="rect">
            <a:avLst/>
          </a:prstGeom>
        </p:spPr>
      </p:pic>
      <p:sp>
        <p:nvSpPr>
          <p:cNvPr id="7" name="Subtitle 2"/>
          <p:cNvSpPr>
            <a:spLocks noGrp="1"/>
          </p:cNvSpPr>
          <p:nvPr>
            <p:ph type="subTitle" idx="1"/>
          </p:nvPr>
        </p:nvSpPr>
        <p:spPr>
          <a:xfrm>
            <a:off x="628650" y="5202238"/>
            <a:ext cx="7886700" cy="831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93864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858602"/>
            <a:ext cx="7886700" cy="1325563"/>
          </a:xfrm>
        </p:spPr>
        <p:txBody>
          <a:bodyPr/>
          <a:lstStyle>
            <a:lvl1pPr algn="ctr">
              <a:defRPr>
                <a:solidFill>
                  <a:schemeClr val="accent6">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D7139E-C2B3-4E56-A248-5B5554AD0EB0}"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06B9A-D7E3-423D-966F-150239C21539}" type="slidenum">
              <a:rPr lang="en-US" smtClean="0"/>
              <a:t>‹#›</a:t>
            </a:fld>
            <a:endParaRPr lang="en-US"/>
          </a:p>
        </p:txBody>
      </p:sp>
      <p:sp>
        <p:nvSpPr>
          <p:cNvPr id="7" name="Rectangle 6"/>
          <p:cNvSpPr/>
          <p:nvPr userDrawn="1"/>
        </p:nvSpPr>
        <p:spPr>
          <a:xfrm>
            <a:off x="0" y="711199"/>
            <a:ext cx="9144000" cy="208670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1070" y="1035591"/>
            <a:ext cx="7689021" cy="1650825"/>
          </a:xfrm>
          <a:prstGeom prst="rect">
            <a:avLst/>
          </a:prstGeom>
        </p:spPr>
      </p:pic>
      <p:sp>
        <p:nvSpPr>
          <p:cNvPr id="9" name="Subtitle 2"/>
          <p:cNvSpPr>
            <a:spLocks noGrp="1"/>
          </p:cNvSpPr>
          <p:nvPr>
            <p:ph type="subTitle" idx="1"/>
          </p:nvPr>
        </p:nvSpPr>
        <p:spPr>
          <a:xfrm>
            <a:off x="628650" y="5202238"/>
            <a:ext cx="7886700" cy="831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56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7139E-C2B3-4E56-A248-5B5554AD0EB0}"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06B9A-D7E3-423D-966F-150239C21539}" type="slidenum">
              <a:rPr lang="en-US" smtClean="0"/>
              <a:t>‹#›</a:t>
            </a:fld>
            <a:endParaRPr lang="en-US"/>
          </a:p>
        </p:txBody>
      </p:sp>
    </p:spTree>
    <p:extLst>
      <p:ext uri="{BB962C8B-B14F-4D97-AF65-F5344CB8AC3E}">
        <p14:creationId xmlns:p14="http://schemas.microsoft.com/office/powerpoint/2010/main" val="8170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4" name="Shape 14"/>
          <p:cNvSpPr txBox="1">
            <a:spLocks noGrp="1"/>
          </p:cNvSpPr>
          <p:nvPr>
            <p:ph type="ctrTitle"/>
          </p:nvPr>
        </p:nvSpPr>
        <p:spPr>
          <a:xfrm>
            <a:off x="685800" y="3468569"/>
            <a:ext cx="5810400" cy="1546399"/>
          </a:xfrm>
          <a:prstGeom prst="rect">
            <a:avLst/>
          </a:prstGeom>
        </p:spPr>
        <p:txBody>
          <a:bodyPr lIns="91425" tIns="91425" rIns="91425" bIns="91425" anchor="b" anchorCtr="0"/>
          <a:lstStyle>
            <a:lvl1pPr lvl="0">
              <a:spcBef>
                <a:spcPts val="0"/>
              </a:spcBef>
              <a:buSzPct val="100000"/>
              <a:defRPr sz="4800">
                <a:solidFill>
                  <a:schemeClr val="bg1"/>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spTree>
    <p:extLst>
      <p:ext uri="{BB962C8B-B14F-4D97-AF65-F5344CB8AC3E}">
        <p14:creationId xmlns:p14="http://schemas.microsoft.com/office/powerpoint/2010/main" val="397089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4" name="Shape 14"/>
          <p:cNvSpPr txBox="1">
            <a:spLocks noGrp="1"/>
          </p:cNvSpPr>
          <p:nvPr>
            <p:ph type="ctrTitle"/>
          </p:nvPr>
        </p:nvSpPr>
        <p:spPr>
          <a:xfrm>
            <a:off x="951523" y="3155502"/>
            <a:ext cx="7192107" cy="1546399"/>
          </a:xfrm>
          <a:prstGeom prst="rect">
            <a:avLst/>
          </a:prstGeom>
        </p:spPr>
        <p:txBody>
          <a:bodyPr lIns="91425" tIns="91425" rIns="91425" bIns="91425" anchor="b" anchorCtr="0"/>
          <a:lstStyle>
            <a:lvl1pPr lvl="0" algn="ctr">
              <a:spcBef>
                <a:spcPts val="0"/>
              </a:spcBef>
              <a:buSzPct val="100000"/>
              <a:defRPr sz="4800">
                <a:solidFill>
                  <a:schemeClr val="accent6">
                    <a:lumMod val="40000"/>
                    <a:lumOff val="60000"/>
                  </a:schemeClr>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077" y="771703"/>
            <a:ext cx="6945906" cy="1491279"/>
          </a:xfrm>
          <a:prstGeom prst="rect">
            <a:avLst/>
          </a:prstGeom>
        </p:spPr>
      </p:pic>
      <p:sp>
        <p:nvSpPr>
          <p:cNvPr id="15" name="Shape 17"/>
          <p:cNvSpPr txBox="1">
            <a:spLocks noGrp="1"/>
          </p:cNvSpPr>
          <p:nvPr>
            <p:ph type="subTitle" idx="1"/>
          </p:nvPr>
        </p:nvSpPr>
        <p:spPr>
          <a:xfrm>
            <a:off x="951523" y="4832487"/>
            <a:ext cx="7192107" cy="821411"/>
          </a:xfrm>
          <a:prstGeom prst="rect">
            <a:avLst/>
          </a:prstGeom>
        </p:spPr>
        <p:txBody>
          <a:bodyPr lIns="91425" tIns="91425" rIns="91425" bIns="91425" anchor="t" anchorCtr="0"/>
          <a:lstStyle>
            <a:lvl1pPr lvl="0" algn="ctr" rtl="0">
              <a:spcBef>
                <a:spcPts val="0"/>
              </a:spcBef>
              <a:buClr>
                <a:srgbClr val="94BF6E"/>
              </a:buClr>
              <a:buSzPct val="100000"/>
              <a:buNone/>
              <a:defRPr sz="1800" b="1">
                <a:solidFill>
                  <a:schemeClr val="bg1"/>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Tree>
    <p:extLst>
      <p:ext uri="{BB962C8B-B14F-4D97-AF65-F5344CB8AC3E}">
        <p14:creationId xmlns:p14="http://schemas.microsoft.com/office/powerpoint/2010/main" val="2723423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85530" y="1045961"/>
            <a:ext cx="4930911" cy="4639988"/>
          </a:xfrm>
          <a:prstGeom prst="rect">
            <a:avLst/>
          </a:prstGeom>
        </p:spPr>
      </p:pic>
    </p:spTree>
    <p:extLst>
      <p:ext uri="{BB962C8B-B14F-4D97-AF65-F5344CB8AC3E}">
        <p14:creationId xmlns:p14="http://schemas.microsoft.com/office/powerpoint/2010/main" val="318276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Shape 8"/>
        <p:cNvGrpSpPr/>
        <p:nvPr/>
      </p:nvGrpSpPr>
      <p:grpSpPr>
        <a:xfrm>
          <a:off x="0" y="0"/>
          <a:ext cx="0" cy="0"/>
          <a:chOff x="0" y="0"/>
          <a:chExt cx="0" cy="0"/>
        </a:xfrm>
      </p:grpSpPr>
      <p:sp>
        <p:nvSpPr>
          <p:cNvPr id="11" name="Shape 11"/>
          <p:cNvSpPr/>
          <p:nvPr userDrawn="1"/>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467" y="1021102"/>
            <a:ext cx="1837722" cy="1729297"/>
          </a:xfrm>
          <a:prstGeom prst="rect">
            <a:avLst/>
          </a:prstGeom>
        </p:spPr>
      </p:pic>
      <p:sp>
        <p:nvSpPr>
          <p:cNvPr id="17" name="Shape 14"/>
          <p:cNvSpPr txBox="1">
            <a:spLocks noGrp="1"/>
          </p:cNvSpPr>
          <p:nvPr>
            <p:ph type="ctrTitle"/>
          </p:nvPr>
        </p:nvSpPr>
        <p:spPr>
          <a:xfrm>
            <a:off x="2342361" y="1112550"/>
            <a:ext cx="6066994" cy="1546399"/>
          </a:xfrm>
          <a:prstGeom prst="rect">
            <a:avLst/>
          </a:prstGeom>
        </p:spPr>
        <p:txBody>
          <a:bodyPr lIns="91425" tIns="91425" rIns="91425" bIns="91425" anchor="b" anchorCtr="0"/>
          <a:lstStyle>
            <a:lvl1pPr lvl="0" algn="l">
              <a:spcBef>
                <a:spcPts val="0"/>
              </a:spcBef>
              <a:buSzPct val="100000"/>
              <a:defRPr sz="4800">
                <a:solidFill>
                  <a:schemeClr val="bg1"/>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sp>
        <p:nvSpPr>
          <p:cNvPr id="15" name="Text Placeholder 3"/>
          <p:cNvSpPr txBox="1">
            <a:spLocks/>
          </p:cNvSpPr>
          <p:nvPr userDrawn="1"/>
        </p:nvSpPr>
        <p:spPr>
          <a:xfrm>
            <a:off x="2446864" y="2977975"/>
            <a:ext cx="6324331" cy="2740025"/>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en-US" sz="1800" dirty="0">
              <a:solidFill>
                <a:schemeClr val="accent6">
                  <a:lumMod val="60000"/>
                  <a:lumOff val="40000"/>
                </a:schemeClr>
              </a:solidFill>
            </a:endParaRPr>
          </a:p>
        </p:txBody>
      </p:sp>
      <p:sp>
        <p:nvSpPr>
          <p:cNvPr id="14" name="Shape 17"/>
          <p:cNvSpPr txBox="1">
            <a:spLocks noGrp="1"/>
          </p:cNvSpPr>
          <p:nvPr>
            <p:ph type="subTitle" idx="1" hasCustomPrompt="1"/>
          </p:nvPr>
        </p:nvSpPr>
        <p:spPr>
          <a:xfrm>
            <a:off x="2446864" y="3063898"/>
            <a:ext cx="5962491" cy="2428930"/>
          </a:xfrm>
          <a:prstGeom prst="rect">
            <a:avLst/>
          </a:prstGeom>
        </p:spPr>
        <p:txBody>
          <a:bodyPr lIns="91425" tIns="91425" rIns="91425" bIns="91425" anchor="t" anchorCtr="0">
            <a:normAutofit/>
          </a:bodyPr>
          <a:lstStyle>
            <a:lvl1pPr marL="285750" lvl="0" indent="-285750" rtl="0">
              <a:spcBef>
                <a:spcPts val="0"/>
              </a:spcBef>
              <a:buClr>
                <a:srgbClr val="94BF6E"/>
              </a:buClr>
              <a:buSzPct val="100000"/>
              <a:buFont typeface="Arial" panose="020B0604020202020204" pitchFamily="34" charset="0"/>
              <a:buChar char="•"/>
              <a:defRPr sz="2000" b="0">
                <a:solidFill>
                  <a:srgbClr val="94BF6E"/>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p:txBody>
      </p:sp>
    </p:spTree>
    <p:extLst>
      <p:ext uri="{BB962C8B-B14F-4D97-AF65-F5344CB8AC3E}">
        <p14:creationId xmlns:p14="http://schemas.microsoft.com/office/powerpoint/2010/main" val="2439932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4113601" y="3838335"/>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Shape 17"/>
          <p:cNvSpPr txBox="1">
            <a:spLocks noGrp="1"/>
          </p:cNvSpPr>
          <p:nvPr>
            <p:ph type="subTitle" idx="1"/>
          </p:nvPr>
        </p:nvSpPr>
        <p:spPr>
          <a:xfrm>
            <a:off x="4113601" y="5310735"/>
            <a:ext cx="4505699" cy="1046399"/>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75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Tree>
    <p:extLst>
      <p:ext uri="{BB962C8B-B14F-4D97-AF65-F5344CB8AC3E}">
        <p14:creationId xmlns:p14="http://schemas.microsoft.com/office/powerpoint/2010/main" val="358142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3886955" y="667500"/>
            <a:ext cx="4505699" cy="898704"/>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88" y="4867777"/>
            <a:ext cx="3294726" cy="737636"/>
          </a:xfrm>
          <a:prstGeom prst="rect">
            <a:avLst/>
          </a:prstGeom>
        </p:spPr>
      </p:pic>
      <p:sp>
        <p:nvSpPr>
          <p:cNvPr id="11" name="Content Placeholder 2"/>
          <p:cNvSpPr>
            <a:spLocks noGrp="1"/>
          </p:cNvSpPr>
          <p:nvPr>
            <p:ph idx="1"/>
          </p:nvPr>
        </p:nvSpPr>
        <p:spPr>
          <a:xfrm>
            <a:off x="3886955" y="1797733"/>
            <a:ext cx="4521688" cy="47906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7747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4113601" y="3838335"/>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Shape 17"/>
          <p:cNvSpPr txBox="1">
            <a:spLocks noGrp="1"/>
          </p:cNvSpPr>
          <p:nvPr>
            <p:ph type="subTitle" idx="1"/>
          </p:nvPr>
        </p:nvSpPr>
        <p:spPr>
          <a:xfrm>
            <a:off x="4113601" y="5310735"/>
            <a:ext cx="4505699" cy="1046399"/>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75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88" y="4867777"/>
            <a:ext cx="3294726" cy="737636"/>
          </a:xfrm>
          <a:prstGeom prst="rect">
            <a:avLst/>
          </a:prstGeom>
        </p:spPr>
      </p:pic>
    </p:spTree>
    <p:extLst>
      <p:ext uri="{BB962C8B-B14F-4D97-AF65-F5344CB8AC3E}">
        <p14:creationId xmlns:p14="http://schemas.microsoft.com/office/powerpoint/2010/main" val="2148426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ubtitle">
    <p:spTree>
      <p:nvGrpSpPr>
        <p:cNvPr id="1" name="Shape 15"/>
        <p:cNvGrpSpPr/>
        <p:nvPr/>
      </p:nvGrpSpPr>
      <p:grpSpPr>
        <a:xfrm>
          <a:off x="0" y="0"/>
          <a:ext cx="0" cy="0"/>
          <a:chOff x="0" y="0"/>
          <a:chExt cx="0" cy="0"/>
        </a:xfrm>
      </p:grpSpPr>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0" name="Shape 135"/>
          <p:cNvSpPr txBox="1">
            <a:spLocks noGrp="1"/>
          </p:cNvSpPr>
          <p:nvPr>
            <p:ph type="subTitle" idx="1" hasCustomPrompt="1"/>
          </p:nvPr>
        </p:nvSpPr>
        <p:spPr>
          <a:xfrm>
            <a:off x="4113601" y="3738818"/>
            <a:ext cx="4505699" cy="1309920"/>
          </a:xfrm>
          <a:prstGeom prst="rect">
            <a:avLst/>
          </a:prstGeom>
        </p:spPr>
        <p:txBody>
          <a:bodyPr vert="horz" lIns="91425" tIns="91425" rIns="91425" bIns="91425" rtlCol="0" anchor="t" anchorCtr="0">
            <a:noAutofit/>
          </a:bodyPr>
          <a:lstStyle>
            <a:lvl1pPr>
              <a:defRPr>
                <a:solidFill>
                  <a:schemeClr val="accent6">
                    <a:lumMod val="75000"/>
                  </a:schemeClr>
                </a:solidFill>
              </a:defRPr>
            </a:lvl1pPr>
          </a:lstStyle>
          <a:p>
            <a:r>
              <a:rPr lang="en-US" sz="2400" dirty="0"/>
              <a:t>Text</a:t>
            </a:r>
            <a:endParaRPr lang="en" sz="2400" dirty="0"/>
          </a:p>
          <a:p>
            <a:r>
              <a:rPr lang="en" sz="2400" dirty="0"/>
              <a:t>Text</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4958" y="3223716"/>
            <a:ext cx="2770124" cy="2606687"/>
          </a:xfrm>
          <a:prstGeom prst="rect">
            <a:avLst/>
          </a:prstGeom>
        </p:spPr>
      </p:pic>
      <p:sp>
        <p:nvSpPr>
          <p:cNvPr id="13" name="Shape 16"/>
          <p:cNvSpPr txBox="1">
            <a:spLocks noGrp="1"/>
          </p:cNvSpPr>
          <p:nvPr>
            <p:ph type="ctrTitle"/>
          </p:nvPr>
        </p:nvSpPr>
        <p:spPr>
          <a:xfrm>
            <a:off x="4113601" y="2072058"/>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3381994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ubtitle">
    <p:spTree>
      <p:nvGrpSpPr>
        <p:cNvPr id="1" name="Shape 15"/>
        <p:cNvGrpSpPr/>
        <p:nvPr/>
      </p:nvGrpSpPr>
      <p:grpSpPr>
        <a:xfrm>
          <a:off x="0" y="0"/>
          <a:ext cx="0" cy="0"/>
          <a:chOff x="0" y="0"/>
          <a:chExt cx="0" cy="0"/>
        </a:xfrm>
      </p:grpSpPr>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grpSp>
        <p:nvGrpSpPr>
          <p:cNvPr id="2" name="Group 1"/>
          <p:cNvGrpSpPr/>
          <p:nvPr userDrawn="1"/>
        </p:nvGrpSpPr>
        <p:grpSpPr>
          <a:xfrm>
            <a:off x="1" y="2"/>
            <a:ext cx="3474300" cy="6858099"/>
            <a:chOff x="1" y="2"/>
            <a:chExt cx="3474300" cy="6858099"/>
          </a:xfrm>
        </p:grpSpPr>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gr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4958" y="3223716"/>
            <a:ext cx="2770124" cy="2606687"/>
          </a:xfrm>
          <a:prstGeom prst="rect">
            <a:avLst/>
          </a:prstGeom>
        </p:spPr>
      </p:pic>
      <p:sp>
        <p:nvSpPr>
          <p:cNvPr id="13" name="Shape 16"/>
          <p:cNvSpPr txBox="1">
            <a:spLocks noGrp="1"/>
          </p:cNvSpPr>
          <p:nvPr>
            <p:ph type="ctrTitle"/>
          </p:nvPr>
        </p:nvSpPr>
        <p:spPr>
          <a:xfrm>
            <a:off x="280979" y="893201"/>
            <a:ext cx="2912344" cy="1546399"/>
          </a:xfrm>
          <a:prstGeom prst="rect">
            <a:avLst/>
          </a:prstGeom>
        </p:spPr>
        <p:txBody>
          <a:bodyPr lIns="91425" tIns="91425" rIns="91425" bIns="91425" anchor="b" anchorCtr="0"/>
          <a:lstStyle>
            <a:lvl1pPr lvl="0" algn="ctr" rtl="0">
              <a:spcBef>
                <a:spcPts val="0"/>
              </a:spcBef>
              <a:buClr>
                <a:srgbClr val="114454"/>
              </a:buClr>
              <a:buSzPct val="100000"/>
              <a:defRPr sz="4800">
                <a:solidFill>
                  <a:schemeClr val="accent6">
                    <a:lumMod val="20000"/>
                    <a:lumOff val="80000"/>
                  </a:schemeClr>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Content Placeholder 2"/>
          <p:cNvSpPr>
            <a:spLocks noGrp="1"/>
          </p:cNvSpPr>
          <p:nvPr>
            <p:ph idx="10"/>
          </p:nvPr>
        </p:nvSpPr>
        <p:spPr>
          <a:xfrm>
            <a:off x="3755280" y="893201"/>
            <a:ext cx="5031670" cy="52189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125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1" name="Content Placeholder 2"/>
          <p:cNvSpPr>
            <a:spLocks noGrp="1"/>
          </p:cNvSpPr>
          <p:nvPr>
            <p:ph idx="1"/>
          </p:nvPr>
        </p:nvSpPr>
        <p:spPr>
          <a:xfrm>
            <a:off x="628650" y="1825625"/>
            <a:ext cx="7886700" cy="34579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lang="en-US"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9872" y="5823639"/>
            <a:ext cx="4084258" cy="914400"/>
          </a:xfrm>
          <a:prstGeom prst="rect">
            <a:avLst/>
          </a:prstGeom>
        </p:spPr>
      </p:pic>
      <p:sp>
        <p:nvSpPr>
          <p:cNvPr id="12"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169272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1" name="Content Placeholder 2"/>
          <p:cNvSpPr>
            <a:spLocks noGrp="1"/>
          </p:cNvSpPr>
          <p:nvPr>
            <p:ph idx="1"/>
          </p:nvPr>
        </p:nvSpPr>
        <p:spPr>
          <a:xfrm>
            <a:off x="628650" y="1825625"/>
            <a:ext cx="7886700" cy="34579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lang="en-US"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9872" y="5842396"/>
            <a:ext cx="4084258" cy="876886"/>
          </a:xfrm>
          <a:prstGeom prst="rect">
            <a:avLst/>
          </a:prstGeom>
        </p:spPr>
      </p:pic>
      <p:sp>
        <p:nvSpPr>
          <p:cNvPr id="12"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1419553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25" name="Shape 25"/>
          <p:cNvSpPr/>
          <p:nvPr/>
        </p:nvSpPr>
        <p:spPr>
          <a:xfrm>
            <a:off x="3398538" y="2132718"/>
            <a:ext cx="2346925" cy="2592567"/>
          </a:xfrm>
          <a:prstGeom prst="rect">
            <a:avLst/>
          </a:prstGeom>
        </p:spPr>
        <p:txBody>
          <a:bodyPr>
            <a:prstTxWarp prst="textPlain">
              <a:avLst/>
            </a:prstTxWarp>
          </a:bodyPr>
          <a:lstStyle/>
          <a:p>
            <a:pPr lvl="0" algn="ctr"/>
            <a:r>
              <a:rPr sz="1400" b="0" i="0" dirty="0">
                <a:ln>
                  <a:noFill/>
                </a:ln>
                <a:solidFill>
                  <a:srgbClr val="0E3142">
                    <a:alpha val="20380"/>
                  </a:srgbClr>
                </a:solidFill>
                <a:latin typeface="Impact"/>
              </a:rPr>
              <a:t>“</a:t>
            </a:r>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userDrawn="1"/>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lgn="ctr">
              <a:spcBef>
                <a:spcPts val="0"/>
              </a:spcBef>
              <a:buNone/>
            </a:pPr>
            <a:endParaRPr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1"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2" name="Content Placeholder 2"/>
          <p:cNvSpPr>
            <a:spLocks noGrp="1"/>
          </p:cNvSpPr>
          <p:nvPr>
            <p:ph idx="1" hasCustomPrompt="1"/>
          </p:nvPr>
        </p:nvSpPr>
        <p:spPr>
          <a:xfrm>
            <a:off x="628650" y="1951368"/>
            <a:ext cx="7886700" cy="3825965"/>
          </a:xfrm>
        </p:spPr>
        <p:txBody>
          <a:bodyPr/>
          <a:lstStyle>
            <a:lvl1pPr marL="457200" indent="-457200" algn="l">
              <a:buFont typeface="Arial" panose="020B0604020202020204" pitchFamily="34" charset="0"/>
              <a:buChar char="•"/>
              <a:defRPr lang="en-US" sz="2800" dirty="0">
                <a:solidFill>
                  <a:schemeClr val="bg1"/>
                </a:solidFill>
                <a:cs typeface="Times New Roman" panose="02020603050405020304" pitchFamily="18" charset="0"/>
                <a:sym typeface="Wingdings" panose="05000000000000000000" pitchFamily="2" charset="2"/>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algn="l"/>
            <a:r>
              <a:rPr lang="en-US" sz="3200" dirty="0">
                <a:latin typeface="+mn-lt"/>
                <a:cs typeface="Times New Roman" panose="02020603050405020304" pitchFamily="18" charset="0"/>
              </a:rPr>
              <a:t>Text</a:t>
            </a:r>
          </a:p>
          <a:p>
            <a:pPr algn="l"/>
            <a:r>
              <a:rPr lang="en-US" sz="3200" dirty="0">
                <a:latin typeface="+mn-lt"/>
                <a:cs typeface="Times New Roman" panose="02020603050405020304" pitchFamily="18" charset="0"/>
              </a:rPr>
              <a:t>Text</a:t>
            </a:r>
          </a:p>
          <a:p>
            <a:pPr algn="l"/>
            <a:r>
              <a:rPr lang="en-US" sz="3200" dirty="0">
                <a:latin typeface="+mn-lt"/>
                <a:cs typeface="Times New Roman" panose="02020603050405020304" pitchFamily="18" charset="0"/>
              </a:rPr>
              <a:t>Text</a:t>
            </a: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r>
              <a:rPr lang="en-US" sz="3200" dirty="0">
                <a:latin typeface="Times New Roman" panose="02020603050405020304" pitchFamily="18" charset="0"/>
                <a:cs typeface="Times New Roman" panose="02020603050405020304" pitchFamily="18" charset="0"/>
                <a:sym typeface="Wingdings" panose="05000000000000000000" pitchFamily="2" charset="2"/>
              </a:rPr>
              <a:t> </a:t>
            </a:r>
            <a:r>
              <a:rPr lang="en-US" sz="3200" dirty="0">
                <a:latin typeface="+mj-lt"/>
                <a:cs typeface="Times New Roman" panose="02020603050405020304" pitchFamily="18" charset="0"/>
                <a:sym typeface="Wingdings" panose="05000000000000000000" pitchFamily="2" charset="2"/>
              </a:rPr>
              <a:t>Text</a:t>
            </a:r>
          </a:p>
        </p:txBody>
      </p:sp>
    </p:spTree>
    <p:extLst>
      <p:ext uri="{BB962C8B-B14F-4D97-AF65-F5344CB8AC3E}">
        <p14:creationId xmlns:p14="http://schemas.microsoft.com/office/powerpoint/2010/main" val="1247209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p:cNvSpPr/>
          <p:nvPr userDrawn="1"/>
        </p:nvSpPr>
        <p:spPr>
          <a:xfrm>
            <a:off x="0" y="707600"/>
            <a:ext cx="9144000" cy="1371291"/>
          </a:xfrm>
          <a:prstGeom prst="rect">
            <a:avLst/>
          </a:prstGeom>
          <a:solidFill>
            <a:srgbClr val="124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
        <p:nvSpPr>
          <p:cNvPr id="13" name="Shape 38"/>
          <p:cNvSpPr txBox="1">
            <a:spLocks noGrp="1"/>
          </p:cNvSpPr>
          <p:nvPr>
            <p:ph type="title"/>
          </p:nvPr>
        </p:nvSpPr>
        <p:spPr>
          <a:xfrm>
            <a:off x="1146026" y="770154"/>
            <a:ext cx="7700989" cy="12384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Tree>
    <p:extLst>
      <p:ext uri="{BB962C8B-B14F-4D97-AF65-F5344CB8AC3E}">
        <p14:creationId xmlns:p14="http://schemas.microsoft.com/office/powerpoint/2010/main" val="3089682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10" name="Rectangle 9"/>
          <p:cNvSpPr/>
          <p:nvPr userDrawn="1"/>
        </p:nvSpPr>
        <p:spPr>
          <a:xfrm>
            <a:off x="0" y="707600"/>
            <a:ext cx="9144000" cy="1371291"/>
          </a:xfrm>
          <a:prstGeom prst="rect">
            <a:avLst/>
          </a:prstGeom>
          <a:solidFill>
            <a:srgbClr val="124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
        <p:nvSpPr>
          <p:cNvPr id="13" name="Shape 38"/>
          <p:cNvSpPr txBox="1">
            <a:spLocks noGrp="1"/>
          </p:cNvSpPr>
          <p:nvPr>
            <p:ph type="title"/>
          </p:nvPr>
        </p:nvSpPr>
        <p:spPr>
          <a:xfrm>
            <a:off x="1146026" y="770154"/>
            <a:ext cx="7700989" cy="753844"/>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14" name="Shape 17"/>
          <p:cNvSpPr txBox="1">
            <a:spLocks noGrp="1"/>
          </p:cNvSpPr>
          <p:nvPr>
            <p:ph type="subTitle" idx="10"/>
          </p:nvPr>
        </p:nvSpPr>
        <p:spPr>
          <a:xfrm>
            <a:off x="1146025" y="1526119"/>
            <a:ext cx="7700990" cy="488131"/>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40000"/>
                    <a:lumOff val="60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Tree>
    <p:extLst>
      <p:ext uri="{BB962C8B-B14F-4D97-AF65-F5344CB8AC3E}">
        <p14:creationId xmlns:p14="http://schemas.microsoft.com/office/powerpoint/2010/main" val="2620621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reserve="1">
  <p:cSld name="Title + 1 column">
    <p:spTree>
      <p:nvGrpSpPr>
        <p:cNvPr id="1" name="Shape 31"/>
        <p:cNvGrpSpPr/>
        <p:nvPr/>
      </p:nvGrpSpPr>
      <p:grpSpPr>
        <a:xfrm>
          <a:off x="0" y="0"/>
          <a:ext cx="0" cy="0"/>
          <a:chOff x="0" y="0"/>
          <a:chExt cx="0" cy="0"/>
        </a:xfrm>
      </p:grpSpPr>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3" name="Shape 33"/>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8" name="Shape 38"/>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Tree>
    <p:extLst>
      <p:ext uri="{BB962C8B-B14F-4D97-AF65-F5344CB8AC3E}">
        <p14:creationId xmlns:p14="http://schemas.microsoft.com/office/powerpoint/2010/main" val="1268126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ColTx" preserve="1">
  <p:cSld name="Title + 2 columns">
    <p:spTree>
      <p:nvGrpSpPr>
        <p:cNvPr id="1" name="Shape 40"/>
        <p:cNvGrpSpPr/>
        <p:nvPr/>
      </p:nvGrpSpPr>
      <p:grpSpPr>
        <a:xfrm>
          <a:off x="0" y="0"/>
          <a:ext cx="0" cy="0"/>
          <a:chOff x="0" y="0"/>
          <a:chExt cx="0" cy="0"/>
        </a:xfrm>
      </p:grpSpPr>
      <p:sp>
        <p:nvSpPr>
          <p:cNvPr id="41" name="Shape 41"/>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42" name="Shape 42"/>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43" name="Shape 43"/>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44" name="Shape 44"/>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45" name="Shape 45"/>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46" name="Shape 46"/>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47" name="Shape 47"/>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48" name="Shape 48"/>
          <p:cNvSpPr txBox="1">
            <a:spLocks noGrp="1"/>
          </p:cNvSpPr>
          <p:nvPr>
            <p:ph type="body" idx="1"/>
          </p:nvPr>
        </p:nvSpPr>
        <p:spPr>
          <a:xfrm>
            <a:off x="1146026" y="2356367"/>
            <a:ext cx="3660300" cy="42115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pPr lvl="0"/>
            <a:r>
              <a:rPr lang="en-US"/>
              <a:t>Edit Master text styles</a:t>
            </a:r>
          </a:p>
        </p:txBody>
      </p:sp>
      <p:sp>
        <p:nvSpPr>
          <p:cNvPr id="49" name="Shape 49"/>
          <p:cNvSpPr txBox="1">
            <a:spLocks noGrp="1"/>
          </p:cNvSpPr>
          <p:nvPr>
            <p:ph type="body" idx="2"/>
          </p:nvPr>
        </p:nvSpPr>
        <p:spPr>
          <a:xfrm>
            <a:off x="5026623" y="2356367"/>
            <a:ext cx="3660300" cy="42115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pPr lvl="0"/>
            <a:r>
              <a:rPr lang="en-US"/>
              <a:t>Edit Master text styles</a:t>
            </a:r>
          </a:p>
        </p:txBody>
      </p:sp>
    </p:spTree>
    <p:extLst>
      <p:ext uri="{BB962C8B-B14F-4D97-AF65-F5344CB8AC3E}">
        <p14:creationId xmlns:p14="http://schemas.microsoft.com/office/powerpoint/2010/main" val="2180537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 3 columns">
    <p:spTree>
      <p:nvGrpSpPr>
        <p:cNvPr id="1" name="Shape 50"/>
        <p:cNvGrpSpPr/>
        <p:nvPr/>
      </p:nvGrpSpPr>
      <p:grpSpPr>
        <a:xfrm>
          <a:off x="0" y="0"/>
          <a:ext cx="0" cy="0"/>
          <a:chOff x="0" y="0"/>
          <a:chExt cx="0" cy="0"/>
        </a:xfrm>
      </p:grpSpPr>
      <p:sp>
        <p:nvSpPr>
          <p:cNvPr id="51" name="Shape 51"/>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52" name="Shape 52"/>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53" name="Shape 53"/>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54" name="Shape 54"/>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55" name="Shape 55"/>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56" name="Shape 56"/>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57" name="Shape 57"/>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rtl="0">
              <a:spcBef>
                <a:spcPts val="0"/>
              </a:spcBef>
              <a:defRPr>
                <a:solidFill>
                  <a:schemeClr val="bg1"/>
                </a:solidFil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r>
              <a:rPr lang="en-US"/>
              <a:t>Click to edit Master title style</a:t>
            </a:r>
            <a:endParaRPr dirty="0"/>
          </a:p>
        </p:txBody>
      </p:sp>
      <p:sp>
        <p:nvSpPr>
          <p:cNvPr id="58" name="Shape 58"/>
          <p:cNvSpPr txBox="1">
            <a:spLocks noGrp="1"/>
          </p:cNvSpPr>
          <p:nvPr>
            <p:ph type="body" idx="1"/>
          </p:nvPr>
        </p:nvSpPr>
        <p:spPr>
          <a:xfrm>
            <a:off x="1146026"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
        <p:nvSpPr>
          <p:cNvPr id="59" name="Shape 59"/>
          <p:cNvSpPr txBox="1">
            <a:spLocks noGrp="1"/>
          </p:cNvSpPr>
          <p:nvPr>
            <p:ph type="body" idx="2"/>
          </p:nvPr>
        </p:nvSpPr>
        <p:spPr>
          <a:xfrm>
            <a:off x="3679387"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
        <p:nvSpPr>
          <p:cNvPr id="60" name="Shape 60"/>
          <p:cNvSpPr txBox="1">
            <a:spLocks noGrp="1"/>
          </p:cNvSpPr>
          <p:nvPr>
            <p:ph type="body" idx="3"/>
          </p:nvPr>
        </p:nvSpPr>
        <p:spPr>
          <a:xfrm>
            <a:off x="6212751"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Tree>
    <p:extLst>
      <p:ext uri="{BB962C8B-B14F-4D97-AF65-F5344CB8AC3E}">
        <p14:creationId xmlns:p14="http://schemas.microsoft.com/office/powerpoint/2010/main" val="1030109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style B">
    <p:spTree>
      <p:nvGrpSpPr>
        <p:cNvPr id="1" name="Shape 88"/>
        <p:cNvGrpSpPr/>
        <p:nvPr/>
      </p:nvGrpSpPr>
      <p:grpSpPr>
        <a:xfrm>
          <a:off x="0" y="0"/>
          <a:ext cx="0" cy="0"/>
          <a:chOff x="0" y="0"/>
          <a:chExt cx="0" cy="0"/>
        </a:xfrm>
      </p:grpSpPr>
      <p:sp>
        <p:nvSpPr>
          <p:cNvPr id="89" name="Shape 89"/>
          <p:cNvSpPr/>
          <p:nvPr/>
        </p:nvSpPr>
        <p:spPr>
          <a:xfrm>
            <a:off x="0" y="5726069"/>
            <a:ext cx="9144000" cy="321599"/>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90" name="Shape 9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91" name="Shape 9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2" name="Shape 9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93" name="Shape 9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7" name="Shape 406"/>
          <p:cNvSpPr txBox="1">
            <a:spLocks noGrp="1"/>
          </p:cNvSpPr>
          <p:nvPr>
            <p:ph type="subTitle" idx="4294967295" hasCustomPrompt="1"/>
          </p:nvPr>
        </p:nvSpPr>
        <p:spPr>
          <a:xfrm>
            <a:off x="685800" y="1362476"/>
            <a:ext cx="7884600" cy="3810299"/>
          </a:xfrm>
          <a:prstGeom prst="rect">
            <a:avLst/>
          </a:prstGeom>
        </p:spPr>
        <p:txBody>
          <a:bodyPr vert="horz" lIns="91425" tIns="91425" rIns="91425" bIns="91425" rtlCol="0" anchor="ctr" anchorCtr="0">
            <a:noAutofit/>
          </a:bodyPr>
          <a:lstStyle/>
          <a:p>
            <a:pPr>
              <a:spcBef>
                <a:spcPts val="0"/>
              </a:spcBef>
              <a:buClr>
                <a:schemeClr val="dk1"/>
              </a:buClr>
              <a:buSzPct val="61111"/>
              <a:buNone/>
            </a:pPr>
            <a:r>
              <a:rPr lang="en" sz="8000" b="1" dirty="0">
                <a:solidFill>
                  <a:schemeClr val="lt1"/>
                </a:solidFill>
                <a:latin typeface="Roboto Slab"/>
                <a:ea typeface="Roboto Slab"/>
                <a:cs typeface="Roboto Slab"/>
                <a:sym typeface="Roboto Slab"/>
              </a:rPr>
              <a:t>THANKS!</a:t>
            </a:r>
          </a:p>
          <a:p>
            <a:pPr>
              <a:spcBef>
                <a:spcPts val="0"/>
              </a:spcBef>
              <a:buClr>
                <a:schemeClr val="dk1"/>
              </a:buClr>
              <a:buSzPct val="45833"/>
              <a:buNone/>
            </a:pPr>
            <a:endParaRPr sz="2400" dirty="0">
              <a:solidFill>
                <a:srgbClr val="FFFFFF"/>
              </a:solidFill>
            </a:endParaRPr>
          </a:p>
        </p:txBody>
      </p:sp>
      <p:sp>
        <p:nvSpPr>
          <p:cNvPr id="8" name="Rectangle 7"/>
          <p:cNvSpPr/>
          <p:nvPr userDrawn="1"/>
        </p:nvSpPr>
        <p:spPr>
          <a:xfrm>
            <a:off x="7193037" y="5757270"/>
            <a:ext cx="1923925" cy="225639"/>
          </a:xfrm>
          <a:prstGeom prst="rect">
            <a:avLst/>
          </a:prstGeom>
        </p:spPr>
        <p:txBody>
          <a:bodyPr wrap="none">
            <a:spAutoFit/>
          </a:bodyPr>
          <a:lstStyle/>
          <a:p>
            <a:pPr marL="457189" indent="-380990">
              <a:lnSpc>
                <a:spcPct val="115000"/>
              </a:lnSpc>
            </a:pPr>
            <a:r>
              <a:rPr lang="en" sz="800" dirty="0">
                <a:solidFill>
                  <a:schemeClr val="bg1">
                    <a:lumMod val="65000"/>
                  </a:schemeClr>
                </a:solidFill>
              </a:rPr>
              <a:t>Presentation template by </a:t>
            </a:r>
            <a:r>
              <a:rPr lang="en" sz="800" u="sng" dirty="0">
                <a:solidFill>
                  <a:schemeClr val="accent1">
                    <a:lumMod val="20000"/>
                    <a:lumOff val="80000"/>
                  </a:schemeClr>
                </a:solidFill>
                <a:hlinkClick r:id="rId2"/>
              </a:rPr>
              <a:t>SlidesCarnival</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5760" y="1281723"/>
            <a:ext cx="3498235" cy="3291840"/>
          </a:xfrm>
          <a:prstGeom prst="rect">
            <a:avLst/>
          </a:prstGeom>
        </p:spPr>
      </p:pic>
    </p:spTree>
    <p:extLst>
      <p:ext uri="{BB962C8B-B14F-4D97-AF65-F5344CB8AC3E}">
        <p14:creationId xmlns:p14="http://schemas.microsoft.com/office/powerpoint/2010/main" val="408869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7139E-C2B3-4E56-A248-5B5554AD0EB0}" type="datetimeFigureOut">
              <a:rPr lang="en-US" smtClean="0"/>
              <a:t>10/14/2026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06B9A-D7E3-423D-966F-150239C21539}" type="slidenum">
              <a:rPr lang="en-US" smtClean="0"/>
              <a:t>‹#›</a:t>
            </a:fld>
            <a:endParaRPr lang="en-US"/>
          </a:p>
        </p:txBody>
      </p:sp>
      <p:sp>
        <p:nvSpPr>
          <p:cNvPr id="7" name="Shape 41"/>
          <p:cNvSpPr/>
          <p:nvPr userDrawn="1"/>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8" name="Shape 42"/>
          <p:cNvSpPr/>
          <p:nvPr userDrawn="1"/>
        </p:nvSpPr>
        <p:spPr>
          <a:xfrm>
            <a:off x="0" y="707601"/>
            <a:ext cx="2472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 name="Shape 43"/>
          <p:cNvSpPr/>
          <p:nvPr userDrawn="1"/>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44"/>
          <p:cNvSpPr/>
          <p:nvPr userDrawn="1"/>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1" name="Shape 45"/>
          <p:cNvSpPr/>
          <p:nvPr userDrawn="1"/>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Tree>
    <p:extLst>
      <p:ext uri="{BB962C8B-B14F-4D97-AF65-F5344CB8AC3E}">
        <p14:creationId xmlns:p14="http://schemas.microsoft.com/office/powerpoint/2010/main" val="3912452561"/>
      </p:ext>
    </p:extLst>
  </p:cSld>
  <p:clrMap bg1="lt1" tx1="dk1" bg2="lt2" tx2="dk2" accent1="accent1" accent2="accent2" accent3="accent3" accent4="accent4" accent5="accent5" accent6="accent6" hlink="hlink" folHlink="folHlink"/>
  <p:sldLayoutIdLst>
    <p:sldLayoutId id="2147483661" r:id="rId1"/>
    <p:sldLayoutId id="2147483696" r:id="rId2"/>
    <p:sldLayoutId id="2147483697" r:id="rId3"/>
    <p:sldLayoutId id="2147483662" r:id="rId4"/>
    <p:sldLayoutId id="2147483683" r:id="rId5"/>
    <p:sldLayoutId id="2147483685" r:id="rId6"/>
    <p:sldLayoutId id="2147483684" r:id="rId7"/>
    <p:sldLayoutId id="2147483680" r:id="rId8"/>
    <p:sldLayoutId id="2147483679" r:id="rId9"/>
    <p:sldLayoutId id="2147483693" r:id="rId10"/>
    <p:sldLayoutId id="2147483694" r:id="rId11"/>
    <p:sldLayoutId id="2147483689" r:id="rId12"/>
    <p:sldLayoutId id="2147483682" r:id="rId13"/>
    <p:sldLayoutId id="2147483687" r:id="rId14"/>
    <p:sldLayoutId id="2147483695" r:id="rId15"/>
    <p:sldLayoutId id="2147483681" r:id="rId16"/>
    <p:sldLayoutId id="2147483686" r:id="rId17"/>
    <p:sldLayoutId id="2147483688" r:id="rId18"/>
    <p:sldLayoutId id="2147483690" r:id="rId19"/>
    <p:sldLayoutId id="2147483691" r:id="rId20"/>
    <p:sldLayoutId id="2147483692" r:id="rId21"/>
    <p:sldLayoutId id="214748367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hyperlink" Target="https://magic.collectorsolutions.com/magic-ui/Login/mo-office-of-state-courts" TargetMode="Externa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46718"/>
            <a:ext cx="7886700" cy="1992701"/>
          </a:xfrm>
        </p:spPr>
        <p:txBody>
          <a:bodyPr>
            <a:normAutofit/>
          </a:bodyPr>
          <a:lstStyle/>
          <a:p>
            <a:r>
              <a:rPr lang="en-US" dirty="0"/>
              <a:t>Bank Reconciliation</a:t>
            </a:r>
            <a:br>
              <a:rPr lang="en-US" dirty="0"/>
            </a:br>
            <a:r>
              <a:rPr lang="en-US" dirty="0"/>
              <a:t>COGNOS Reports &amp; </a:t>
            </a:r>
            <a:br>
              <a:rPr lang="en-US" dirty="0"/>
            </a:br>
            <a:r>
              <a:rPr lang="en-US" dirty="0"/>
              <a:t>OSCA Reports / SMC Reports</a:t>
            </a:r>
          </a:p>
        </p:txBody>
      </p:sp>
      <p:sp>
        <p:nvSpPr>
          <p:cNvPr id="5" name="Subtitle 4">
            <a:extLst>
              <a:ext uri="{FF2B5EF4-FFF2-40B4-BE49-F238E27FC236}">
                <a16:creationId xmlns:a16="http://schemas.microsoft.com/office/drawing/2014/main" id="{37494BA4-D6CA-4A16-8D77-5BDDDF112375}"/>
              </a:ext>
            </a:extLst>
          </p:cNvPr>
          <p:cNvSpPr>
            <a:spLocks noGrp="1"/>
          </p:cNvSpPr>
          <p:nvPr>
            <p:ph type="subTitle" idx="1"/>
          </p:nvPr>
        </p:nvSpPr>
        <p:spPr>
          <a:xfrm>
            <a:off x="628650" y="5461030"/>
            <a:ext cx="7886700" cy="831239"/>
          </a:xfrm>
        </p:spPr>
        <p:txBody>
          <a:bodyPr>
            <a:normAutofit fontScale="70000" lnSpcReduction="20000"/>
          </a:bodyPr>
          <a:lstStyle/>
          <a:p>
            <a:pPr algn="l"/>
            <a:r>
              <a:rPr lang="en-US" dirty="0"/>
              <a:t>Presented by Leighann Pendleton, OSCA Accounting Assistance Unit Supervisor</a:t>
            </a:r>
          </a:p>
          <a:p>
            <a:pPr algn="l"/>
            <a:r>
              <a:rPr lang="en-US" dirty="0"/>
              <a:t>Office of State Courts Administrator</a:t>
            </a:r>
          </a:p>
        </p:txBody>
      </p:sp>
    </p:spTree>
    <p:extLst>
      <p:ext uri="{BB962C8B-B14F-4D97-AF65-F5344CB8AC3E}">
        <p14:creationId xmlns:p14="http://schemas.microsoft.com/office/powerpoint/2010/main" val="1113418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90535F-3753-4634-BDFF-283C93BC0AD7}"/>
              </a:ext>
            </a:extLst>
          </p:cNvPr>
          <p:cNvSpPr>
            <a:spLocks noGrp="1"/>
          </p:cNvSpPr>
          <p:nvPr>
            <p:ph type="body" idx="1"/>
          </p:nvPr>
        </p:nvSpPr>
        <p:spPr>
          <a:xfrm>
            <a:off x="1074655" y="2229106"/>
            <a:ext cx="7700990" cy="518808"/>
          </a:xfrm>
        </p:spPr>
        <p:txBody>
          <a:bodyPr>
            <a:normAutofit fontScale="92500" lnSpcReduction="10000"/>
          </a:bodyPr>
          <a:lstStyle/>
          <a:p>
            <a:pPr marL="0" indent="0" algn="ctr">
              <a:buNone/>
            </a:pPr>
            <a:r>
              <a:rPr lang="en-US" dirty="0"/>
              <a:t>   Angela D. Fisher – Section Manager</a:t>
            </a:r>
          </a:p>
        </p:txBody>
      </p:sp>
      <p:sp>
        <p:nvSpPr>
          <p:cNvPr id="3" name="Title 2">
            <a:extLst>
              <a:ext uri="{FF2B5EF4-FFF2-40B4-BE49-F238E27FC236}">
                <a16:creationId xmlns:a16="http://schemas.microsoft.com/office/drawing/2014/main" id="{7599C48A-646F-4794-A3A9-CCA87A6D9BB4}"/>
              </a:ext>
            </a:extLst>
          </p:cNvPr>
          <p:cNvSpPr>
            <a:spLocks noGrp="1"/>
          </p:cNvSpPr>
          <p:nvPr>
            <p:ph type="title"/>
          </p:nvPr>
        </p:nvSpPr>
        <p:spPr>
          <a:xfrm>
            <a:off x="1074656" y="770154"/>
            <a:ext cx="7700989" cy="1238400"/>
          </a:xfrm>
        </p:spPr>
        <p:txBody>
          <a:bodyPr>
            <a:normAutofit fontScale="90000"/>
          </a:bodyPr>
          <a:lstStyle/>
          <a:p>
            <a:pPr algn="ctr"/>
            <a:r>
              <a:rPr lang="en-US" dirty="0"/>
              <a:t>Introduction to the Accounting Team</a:t>
            </a:r>
          </a:p>
        </p:txBody>
      </p:sp>
      <p:graphicFrame>
        <p:nvGraphicFramePr>
          <p:cNvPr id="4" name="Table 3">
            <a:extLst>
              <a:ext uri="{FF2B5EF4-FFF2-40B4-BE49-F238E27FC236}">
                <a16:creationId xmlns:a16="http://schemas.microsoft.com/office/drawing/2014/main" id="{5A163D76-53C4-4FD3-B815-7E43A4523FBB}"/>
              </a:ext>
            </a:extLst>
          </p:cNvPr>
          <p:cNvGraphicFramePr>
            <a:graphicFrameLocks noGrp="1"/>
          </p:cNvGraphicFramePr>
          <p:nvPr>
            <p:extLst>
              <p:ext uri="{D42A27DB-BD31-4B8C-83A1-F6EECF244321}">
                <p14:modId xmlns:p14="http://schemas.microsoft.com/office/powerpoint/2010/main" val="4179752136"/>
              </p:ext>
            </p:extLst>
          </p:nvPr>
        </p:nvGraphicFramePr>
        <p:xfrm>
          <a:off x="1074655" y="2852664"/>
          <a:ext cx="7700990" cy="3585072"/>
        </p:xfrm>
        <a:graphic>
          <a:graphicData uri="http://schemas.openxmlformats.org/drawingml/2006/table">
            <a:tbl>
              <a:tblPr firstRow="1" bandRow="1">
                <a:tableStyleId>{AF606853-7671-496A-8E4F-DF71F8EC918B}</a:tableStyleId>
              </a:tblPr>
              <a:tblGrid>
                <a:gridCol w="3850495">
                  <a:extLst>
                    <a:ext uri="{9D8B030D-6E8A-4147-A177-3AD203B41FA5}">
                      <a16:colId xmlns:a16="http://schemas.microsoft.com/office/drawing/2014/main" val="2840643508"/>
                    </a:ext>
                  </a:extLst>
                </a:gridCol>
                <a:gridCol w="3850495">
                  <a:extLst>
                    <a:ext uri="{9D8B030D-6E8A-4147-A177-3AD203B41FA5}">
                      <a16:colId xmlns:a16="http://schemas.microsoft.com/office/drawing/2014/main" val="2411930273"/>
                    </a:ext>
                  </a:extLst>
                </a:gridCol>
              </a:tblGrid>
              <a:tr h="442112">
                <a:tc>
                  <a:txBody>
                    <a:bodyPr/>
                    <a:lstStyle/>
                    <a:p>
                      <a:r>
                        <a:rPr lang="en-US" dirty="0"/>
                        <a:t>Court Review Assistance Unit</a:t>
                      </a:r>
                    </a:p>
                  </a:txBody>
                  <a:tcPr/>
                </a:tc>
                <a:tc>
                  <a:txBody>
                    <a:bodyPr/>
                    <a:lstStyle/>
                    <a:p>
                      <a:r>
                        <a:rPr lang="en-US" dirty="0"/>
                        <a:t>Accounting Assistance Unit</a:t>
                      </a:r>
                    </a:p>
                  </a:txBody>
                  <a:tcPr/>
                </a:tc>
                <a:extLst>
                  <a:ext uri="{0D108BD9-81ED-4DB2-BD59-A6C34878D82A}">
                    <a16:rowId xmlns:a16="http://schemas.microsoft.com/office/drawing/2014/main" val="3298345038"/>
                  </a:ext>
                </a:extLst>
              </a:tr>
              <a:tr h="442112">
                <a:tc>
                  <a:txBody>
                    <a:bodyPr/>
                    <a:lstStyle/>
                    <a:p>
                      <a:r>
                        <a:rPr lang="en-US" dirty="0"/>
                        <a:t>Edgar Castro-Corona – Supervisor</a:t>
                      </a:r>
                    </a:p>
                  </a:txBody>
                  <a:tcPr/>
                </a:tc>
                <a:tc>
                  <a:txBody>
                    <a:bodyPr/>
                    <a:lstStyle/>
                    <a:p>
                      <a:r>
                        <a:rPr lang="en-US" dirty="0"/>
                        <a:t>Leighann Pendleton – Supervisor</a:t>
                      </a:r>
                    </a:p>
                  </a:txBody>
                  <a:tcPr/>
                </a:tc>
                <a:extLst>
                  <a:ext uri="{0D108BD9-81ED-4DB2-BD59-A6C34878D82A}">
                    <a16:rowId xmlns:a16="http://schemas.microsoft.com/office/drawing/2014/main" val="2097175602"/>
                  </a:ext>
                </a:extLst>
              </a:tr>
              <a:tr h="442112">
                <a:tc>
                  <a:txBody>
                    <a:bodyPr/>
                    <a:lstStyle/>
                    <a:p>
                      <a:r>
                        <a:rPr lang="en-US" dirty="0"/>
                        <a:t>Joe Coy – Case Mgmt. Review</a:t>
                      </a:r>
                    </a:p>
                  </a:txBody>
                  <a:tcPr/>
                </a:tc>
                <a:tc>
                  <a:txBody>
                    <a:bodyPr/>
                    <a:lstStyle/>
                    <a:p>
                      <a:r>
                        <a:rPr lang="en-US" dirty="0"/>
                        <a:t>Mandy Cooper – Accountant</a:t>
                      </a:r>
                    </a:p>
                  </a:txBody>
                  <a:tcPr/>
                </a:tc>
                <a:extLst>
                  <a:ext uri="{0D108BD9-81ED-4DB2-BD59-A6C34878D82A}">
                    <a16:rowId xmlns:a16="http://schemas.microsoft.com/office/drawing/2014/main" val="373800613"/>
                  </a:ext>
                </a:extLst>
              </a:tr>
              <a:tr h="442112">
                <a:tc>
                  <a:txBody>
                    <a:bodyPr/>
                    <a:lstStyle/>
                    <a:p>
                      <a:r>
                        <a:rPr lang="en-US" dirty="0"/>
                        <a:t>Brandon Walker – Case Mgmt. Review</a:t>
                      </a:r>
                    </a:p>
                  </a:txBody>
                  <a:tcPr/>
                </a:tc>
                <a:tc>
                  <a:txBody>
                    <a:bodyPr/>
                    <a:lstStyle/>
                    <a:p>
                      <a:r>
                        <a:rPr lang="en-US" dirty="0"/>
                        <a:t>Eric </a:t>
                      </a:r>
                      <a:r>
                        <a:rPr lang="en-US" dirty="0" err="1"/>
                        <a:t>Bolzenius</a:t>
                      </a:r>
                      <a:r>
                        <a:rPr lang="en-US" dirty="0"/>
                        <a:t> – Accountant</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3081057602"/>
                  </a:ext>
                </a:extLst>
              </a:tr>
              <a:tr h="487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Drew Weber – Accountant</a:t>
                      </a:r>
                    </a:p>
                  </a:txBody>
                  <a:tcPr>
                    <a:lnR w="12700" cap="flat" cmpd="sng" algn="ctr">
                      <a:noFill/>
                      <a:prstDash val="solid"/>
                      <a:round/>
                      <a:headEnd type="none" w="med" len="med"/>
                      <a:tailEnd type="none" w="med" len="med"/>
                    </a:lnR>
                  </a:tcPr>
                </a:tc>
                <a:tc>
                  <a:txBody>
                    <a:bodyPr/>
                    <a:lstStyle/>
                    <a:p>
                      <a:r>
                        <a:rPr lang="en-US" dirty="0"/>
                        <a:t>Jennifer Wickham – Accountant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12307335"/>
                  </a:ext>
                </a:extLst>
              </a:tr>
              <a:tr h="444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Jesikkah</a:t>
                      </a:r>
                      <a:r>
                        <a:rPr lang="en-US" dirty="0"/>
                        <a:t> </a:t>
                      </a:r>
                      <a:r>
                        <a:rPr lang="en-US" dirty="0" err="1"/>
                        <a:t>Lanterman</a:t>
                      </a:r>
                      <a:r>
                        <a:rPr lang="en-US" dirty="0"/>
                        <a:t> – Accountant</a:t>
                      </a:r>
                    </a:p>
                  </a:txBody>
                  <a:tcPr/>
                </a:tc>
                <a:tc>
                  <a:txBody>
                    <a:bodyPr/>
                    <a:lstStyle/>
                    <a:p>
                      <a:r>
                        <a:rPr lang="en-US" dirty="0"/>
                        <a:t>Kim </a:t>
                      </a:r>
                      <a:r>
                        <a:rPr lang="en-US" dirty="0" err="1"/>
                        <a:t>Kliegel</a:t>
                      </a:r>
                      <a:r>
                        <a:rPr lang="en-US" dirty="0"/>
                        <a:t> – Accountant</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2246190818"/>
                  </a:ext>
                </a:extLst>
              </a:tr>
              <a:tr h="442112">
                <a:tc>
                  <a:txBody>
                    <a:bodyPr/>
                    <a:lstStyle/>
                    <a:p>
                      <a:r>
                        <a:rPr lang="en-US" dirty="0"/>
                        <a:t>Leticia </a:t>
                      </a:r>
                      <a:r>
                        <a:rPr lang="en-US" dirty="0" err="1"/>
                        <a:t>Volkart</a:t>
                      </a:r>
                      <a:r>
                        <a:rPr lang="en-US" dirty="0"/>
                        <a:t> – Accountant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Jordan Brown – Accountant</a:t>
                      </a:r>
                    </a:p>
                  </a:txBody>
                  <a:tcPr/>
                </a:tc>
                <a:extLst>
                  <a:ext uri="{0D108BD9-81ED-4DB2-BD59-A6C34878D82A}">
                    <a16:rowId xmlns:a16="http://schemas.microsoft.com/office/drawing/2014/main" val="896109070"/>
                  </a:ext>
                </a:extLst>
              </a:tr>
              <a:tr h="442112">
                <a:tc>
                  <a:txBody>
                    <a:bodyPr/>
                    <a:lstStyle/>
                    <a:p>
                      <a:endParaRPr lang="en-US" dirty="0"/>
                    </a:p>
                  </a:txBody>
                  <a:tcPr/>
                </a:tc>
                <a:tc>
                  <a:txBody>
                    <a:bodyPr/>
                    <a:lstStyle/>
                    <a:p>
                      <a:r>
                        <a:rPr lang="en-US" dirty="0"/>
                        <a:t>Jack Black – Accountant</a:t>
                      </a:r>
                    </a:p>
                  </a:txBody>
                  <a:tcPr/>
                </a:tc>
                <a:extLst>
                  <a:ext uri="{0D108BD9-81ED-4DB2-BD59-A6C34878D82A}">
                    <a16:rowId xmlns:a16="http://schemas.microsoft.com/office/drawing/2014/main" val="2257996785"/>
                  </a:ext>
                </a:extLst>
              </a:tr>
            </a:tbl>
          </a:graphicData>
        </a:graphic>
      </p:graphicFrame>
    </p:spTree>
    <p:extLst>
      <p:ext uri="{BB962C8B-B14F-4D97-AF65-F5344CB8AC3E}">
        <p14:creationId xmlns:p14="http://schemas.microsoft.com/office/powerpoint/2010/main" val="361526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29FB5A-EF41-4007-B60E-22C372053935}"/>
              </a:ext>
            </a:extLst>
          </p:cNvPr>
          <p:cNvSpPr>
            <a:spLocks noGrp="1"/>
          </p:cNvSpPr>
          <p:nvPr>
            <p:ph type="body" idx="1"/>
          </p:nvPr>
        </p:nvSpPr>
        <p:spPr/>
        <p:txBody>
          <a:bodyPr>
            <a:normAutofit/>
          </a:bodyPr>
          <a:lstStyle/>
          <a:p>
            <a:endParaRPr lang="en-US" dirty="0"/>
          </a:p>
          <a:p>
            <a:r>
              <a:rPr lang="en-US" dirty="0"/>
              <a:t>SMC Reports</a:t>
            </a:r>
          </a:p>
          <a:p>
            <a:endParaRPr lang="en-US" dirty="0"/>
          </a:p>
          <a:p>
            <a:endParaRPr lang="en-US" dirty="0"/>
          </a:p>
          <a:p>
            <a:r>
              <a:rPr lang="en-US" dirty="0"/>
              <a:t>COGNOS Reports</a:t>
            </a:r>
          </a:p>
          <a:p>
            <a:endParaRPr lang="en-US" dirty="0"/>
          </a:p>
          <a:p>
            <a:endParaRPr lang="en-US" dirty="0"/>
          </a:p>
          <a:p>
            <a:r>
              <a:rPr lang="en-US" dirty="0"/>
              <a:t>OSCA Reports</a:t>
            </a:r>
          </a:p>
        </p:txBody>
      </p:sp>
      <p:sp>
        <p:nvSpPr>
          <p:cNvPr id="3" name="Title 2">
            <a:extLst>
              <a:ext uri="{FF2B5EF4-FFF2-40B4-BE49-F238E27FC236}">
                <a16:creationId xmlns:a16="http://schemas.microsoft.com/office/drawing/2014/main" id="{299301E3-9A4B-4BA3-84FD-4150B9E7629E}"/>
              </a:ext>
            </a:extLst>
          </p:cNvPr>
          <p:cNvSpPr>
            <a:spLocks noGrp="1"/>
          </p:cNvSpPr>
          <p:nvPr>
            <p:ph type="title"/>
          </p:nvPr>
        </p:nvSpPr>
        <p:spPr/>
        <p:txBody>
          <a:bodyPr/>
          <a:lstStyle/>
          <a:p>
            <a:r>
              <a:rPr lang="en-US" dirty="0"/>
              <a:t>Today’s Agenda</a:t>
            </a:r>
          </a:p>
        </p:txBody>
      </p:sp>
    </p:spTree>
    <p:extLst>
      <p:ext uri="{BB962C8B-B14F-4D97-AF65-F5344CB8AC3E}">
        <p14:creationId xmlns:p14="http://schemas.microsoft.com/office/powerpoint/2010/main" val="379089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29FB5A-EF41-4007-B60E-22C372053935}"/>
              </a:ext>
            </a:extLst>
          </p:cNvPr>
          <p:cNvSpPr>
            <a:spLocks noGrp="1"/>
          </p:cNvSpPr>
          <p:nvPr>
            <p:ph type="body" idx="1"/>
          </p:nvPr>
        </p:nvSpPr>
        <p:spPr/>
        <p:txBody>
          <a:bodyPr>
            <a:normAutofit/>
          </a:bodyPr>
          <a:lstStyle/>
          <a:p>
            <a:r>
              <a:rPr lang="en-US" b="1" dirty="0"/>
              <a:t>Minimum Operating Standard # 10: </a:t>
            </a:r>
            <a:r>
              <a:rPr lang="en-US" dirty="0"/>
              <a:t> </a:t>
            </a:r>
            <a:r>
              <a:rPr lang="en-US" i="1" dirty="0"/>
              <a:t>The municipal division has established procedures to generate monthly reports of municipal division activity, and the municipal division submits these reports timely to OSCA and to the city in accordance with COR 4.28 and 4.29.</a:t>
            </a:r>
            <a:endParaRPr lang="en-US" dirty="0"/>
          </a:p>
          <a:p>
            <a:endParaRPr lang="en-US" dirty="0"/>
          </a:p>
        </p:txBody>
      </p:sp>
      <p:sp>
        <p:nvSpPr>
          <p:cNvPr id="3" name="Title 2">
            <a:extLst>
              <a:ext uri="{FF2B5EF4-FFF2-40B4-BE49-F238E27FC236}">
                <a16:creationId xmlns:a16="http://schemas.microsoft.com/office/drawing/2014/main" id="{299301E3-9A4B-4BA3-84FD-4150B9E7629E}"/>
              </a:ext>
            </a:extLst>
          </p:cNvPr>
          <p:cNvSpPr>
            <a:spLocks noGrp="1"/>
          </p:cNvSpPr>
          <p:nvPr>
            <p:ph type="title"/>
          </p:nvPr>
        </p:nvSpPr>
        <p:spPr/>
        <p:txBody>
          <a:bodyPr/>
          <a:lstStyle/>
          <a:p>
            <a:r>
              <a:rPr lang="en-US" dirty="0"/>
              <a:t>Accounting Responsibilities</a:t>
            </a:r>
          </a:p>
        </p:txBody>
      </p:sp>
    </p:spTree>
    <p:extLst>
      <p:ext uri="{BB962C8B-B14F-4D97-AF65-F5344CB8AC3E}">
        <p14:creationId xmlns:p14="http://schemas.microsoft.com/office/powerpoint/2010/main" val="756869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983C1-2BD5-4D48-1134-F2D7EB5FED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250C584-694F-8F01-1BA7-DFF28323F86E}"/>
              </a:ext>
            </a:extLst>
          </p:cNvPr>
          <p:cNvSpPr>
            <a:spLocks noGrp="1"/>
          </p:cNvSpPr>
          <p:nvPr>
            <p:ph type="body" idx="1"/>
          </p:nvPr>
        </p:nvSpPr>
        <p:spPr/>
        <p:txBody>
          <a:bodyPr>
            <a:normAutofit/>
          </a:bodyPr>
          <a:lstStyle/>
          <a:p>
            <a:r>
              <a:rPr lang="en-US" b="1" dirty="0"/>
              <a:t>COR 4.28 | Reporting to the Office of State Courts Administrator</a:t>
            </a:r>
          </a:p>
          <a:p>
            <a:pPr marL="457200" lvl="1" indent="0">
              <a:buNone/>
            </a:pPr>
            <a:r>
              <a:rPr lang="en-US" i="1" dirty="0"/>
              <a:t>Courts shall report case information to the Office of State Courts Administrator. Reporting requirements shall be approved by the State Judicial Records Committee.</a:t>
            </a:r>
          </a:p>
          <a:p>
            <a:pPr marL="0" indent="0">
              <a:buNone/>
            </a:pPr>
            <a:endParaRPr lang="en-US" dirty="0"/>
          </a:p>
        </p:txBody>
      </p:sp>
      <p:sp>
        <p:nvSpPr>
          <p:cNvPr id="3" name="Title 2">
            <a:extLst>
              <a:ext uri="{FF2B5EF4-FFF2-40B4-BE49-F238E27FC236}">
                <a16:creationId xmlns:a16="http://schemas.microsoft.com/office/drawing/2014/main" id="{07F2E85C-36E6-8F0A-C3A3-3B97491E8D51}"/>
              </a:ext>
            </a:extLst>
          </p:cNvPr>
          <p:cNvSpPr>
            <a:spLocks noGrp="1"/>
          </p:cNvSpPr>
          <p:nvPr>
            <p:ph type="title"/>
          </p:nvPr>
        </p:nvSpPr>
        <p:spPr/>
        <p:txBody>
          <a:bodyPr/>
          <a:lstStyle/>
          <a:p>
            <a:r>
              <a:rPr lang="en-US" dirty="0"/>
              <a:t>Accounting Responsibilities</a:t>
            </a:r>
          </a:p>
        </p:txBody>
      </p:sp>
    </p:spTree>
    <p:extLst>
      <p:ext uri="{BB962C8B-B14F-4D97-AF65-F5344CB8AC3E}">
        <p14:creationId xmlns:p14="http://schemas.microsoft.com/office/powerpoint/2010/main" val="2214851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EDF91-3333-B3C6-FDFA-8856277C24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0E3346-BB56-F4B4-6799-E4488EFE7EAA}"/>
              </a:ext>
            </a:extLst>
          </p:cNvPr>
          <p:cNvSpPr>
            <a:spLocks noGrp="1"/>
          </p:cNvSpPr>
          <p:nvPr>
            <p:ph type="body" idx="1"/>
          </p:nvPr>
        </p:nvSpPr>
        <p:spPr/>
        <p:txBody>
          <a:bodyPr>
            <a:normAutofit/>
          </a:bodyPr>
          <a:lstStyle/>
          <a:p>
            <a:r>
              <a:rPr lang="en-US" b="1" dirty="0"/>
              <a:t>COR 4.29 | Municipal Division Reporting to the Municipality</a:t>
            </a:r>
          </a:p>
          <a:p>
            <a:pPr marL="457200" lvl="1" indent="0">
              <a:buNone/>
            </a:pPr>
            <a:r>
              <a:rPr lang="en-US" i="1" dirty="0"/>
              <a:t>On or before the 15</a:t>
            </a:r>
            <a:r>
              <a:rPr lang="en-US" i="1" baseline="30000" dirty="0"/>
              <a:t>th</a:t>
            </a:r>
            <a:r>
              <a:rPr lang="en-US" i="1" dirty="0"/>
              <a:t> of each month, the Municipal Division shall submit to the municipality a copy of the monthly case load summary report for the preceding month required by Court Operating Ruel 4.28. This reporting requirement shall supersede and replace the reporting requirement established by section 479.080.3, </a:t>
            </a:r>
            <a:r>
              <a:rPr lang="en-US" i="1" dirty="0" err="1"/>
              <a:t>RSMo</a:t>
            </a:r>
            <a:r>
              <a:rPr lang="en-US" i="1" dirty="0"/>
              <a:t>.</a:t>
            </a:r>
          </a:p>
          <a:p>
            <a:pPr marL="0" indent="0">
              <a:buNone/>
            </a:pPr>
            <a:endParaRPr lang="en-US" dirty="0"/>
          </a:p>
        </p:txBody>
      </p:sp>
      <p:sp>
        <p:nvSpPr>
          <p:cNvPr id="3" name="Title 2">
            <a:extLst>
              <a:ext uri="{FF2B5EF4-FFF2-40B4-BE49-F238E27FC236}">
                <a16:creationId xmlns:a16="http://schemas.microsoft.com/office/drawing/2014/main" id="{1911BBCC-4F1D-82FD-11A2-2996197BCA5A}"/>
              </a:ext>
            </a:extLst>
          </p:cNvPr>
          <p:cNvSpPr>
            <a:spLocks noGrp="1"/>
          </p:cNvSpPr>
          <p:nvPr>
            <p:ph type="title"/>
          </p:nvPr>
        </p:nvSpPr>
        <p:spPr/>
        <p:txBody>
          <a:bodyPr/>
          <a:lstStyle/>
          <a:p>
            <a:r>
              <a:rPr lang="en-US" dirty="0"/>
              <a:t>Accounting Responsibilities</a:t>
            </a:r>
          </a:p>
        </p:txBody>
      </p:sp>
    </p:spTree>
    <p:extLst>
      <p:ext uri="{BB962C8B-B14F-4D97-AF65-F5344CB8AC3E}">
        <p14:creationId xmlns:p14="http://schemas.microsoft.com/office/powerpoint/2010/main" val="273700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DAB600-244D-30DB-C360-CBA5CA38605B}"/>
              </a:ext>
            </a:extLst>
          </p:cNvPr>
          <p:cNvSpPr>
            <a:spLocks noGrp="1"/>
          </p:cNvSpPr>
          <p:nvPr>
            <p:ph type="body" idx="1"/>
          </p:nvPr>
        </p:nvSpPr>
        <p:spPr/>
        <p:txBody>
          <a:bodyPr/>
          <a:lstStyle/>
          <a:p>
            <a:r>
              <a:rPr lang="en-US" dirty="0"/>
              <a:t>Two ways to open SMC Reports</a:t>
            </a:r>
          </a:p>
        </p:txBody>
      </p:sp>
      <p:sp>
        <p:nvSpPr>
          <p:cNvPr id="3" name="Title 2">
            <a:extLst>
              <a:ext uri="{FF2B5EF4-FFF2-40B4-BE49-F238E27FC236}">
                <a16:creationId xmlns:a16="http://schemas.microsoft.com/office/drawing/2014/main" id="{0643A00E-ED23-D0BE-AACF-34095B5B02D2}"/>
              </a:ext>
            </a:extLst>
          </p:cNvPr>
          <p:cNvSpPr>
            <a:spLocks noGrp="1"/>
          </p:cNvSpPr>
          <p:nvPr>
            <p:ph type="title"/>
          </p:nvPr>
        </p:nvSpPr>
        <p:spPr/>
        <p:txBody>
          <a:bodyPr/>
          <a:lstStyle/>
          <a:p>
            <a:r>
              <a:rPr lang="en-US" dirty="0"/>
              <a:t>SMC Reports</a:t>
            </a:r>
          </a:p>
        </p:txBody>
      </p:sp>
      <p:pic>
        <p:nvPicPr>
          <p:cNvPr id="8" name="Picture 7">
            <a:extLst>
              <a:ext uri="{FF2B5EF4-FFF2-40B4-BE49-F238E27FC236}">
                <a16:creationId xmlns:a16="http://schemas.microsoft.com/office/drawing/2014/main" id="{4F7E7F0E-C3D8-FBEE-B5A3-3DA7CB809154}"/>
              </a:ext>
            </a:extLst>
          </p:cNvPr>
          <p:cNvPicPr>
            <a:picLocks noChangeAspect="1"/>
          </p:cNvPicPr>
          <p:nvPr/>
        </p:nvPicPr>
        <p:blipFill>
          <a:blip r:embed="rId2"/>
          <a:stretch>
            <a:fillRect/>
          </a:stretch>
        </p:blipFill>
        <p:spPr>
          <a:xfrm>
            <a:off x="912981" y="2901138"/>
            <a:ext cx="7318038" cy="3896618"/>
          </a:xfrm>
          <a:prstGeom prst="rect">
            <a:avLst/>
          </a:prstGeom>
        </p:spPr>
      </p:pic>
    </p:spTree>
    <p:extLst>
      <p:ext uri="{BB962C8B-B14F-4D97-AF65-F5344CB8AC3E}">
        <p14:creationId xmlns:p14="http://schemas.microsoft.com/office/powerpoint/2010/main" val="1632990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F4393F-AC00-63BC-EA8F-3D2C92180483}"/>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12DA5276-776F-DDF3-12DD-26EC5DD04899}"/>
              </a:ext>
            </a:extLst>
          </p:cNvPr>
          <p:cNvSpPr>
            <a:spLocks noGrp="1"/>
          </p:cNvSpPr>
          <p:nvPr>
            <p:ph type="title"/>
          </p:nvPr>
        </p:nvSpPr>
        <p:spPr/>
        <p:txBody>
          <a:bodyPr/>
          <a:lstStyle/>
          <a:p>
            <a:r>
              <a:rPr lang="en-US" dirty="0"/>
              <a:t>Case Party Fee Report</a:t>
            </a:r>
          </a:p>
        </p:txBody>
      </p:sp>
      <p:pic>
        <p:nvPicPr>
          <p:cNvPr id="4" name="2026-10-09_15-00-28">
            <a:hlinkClick r:id="" action="ppaction://media"/>
            <a:extLst>
              <a:ext uri="{FF2B5EF4-FFF2-40B4-BE49-F238E27FC236}">
                <a16:creationId xmlns:a16="http://schemas.microsoft.com/office/drawing/2014/main" id="{32A02EB3-290E-0D5D-9019-B3324ABD1C7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008554"/>
            <a:ext cx="9144000" cy="4370388"/>
          </a:xfrm>
          <a:prstGeom prst="rect">
            <a:avLst/>
          </a:prstGeom>
        </p:spPr>
      </p:pic>
    </p:spTree>
    <p:extLst>
      <p:ext uri="{BB962C8B-B14F-4D97-AF65-F5344CB8AC3E}">
        <p14:creationId xmlns:p14="http://schemas.microsoft.com/office/powerpoint/2010/main" val="426551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98F3B8-28B4-6D0B-52CF-BB85A9D9529E}"/>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2CEBDCAB-5649-C598-7386-2028B198A7D6}"/>
              </a:ext>
            </a:extLst>
          </p:cNvPr>
          <p:cNvSpPr>
            <a:spLocks noGrp="1"/>
          </p:cNvSpPr>
          <p:nvPr>
            <p:ph type="title"/>
          </p:nvPr>
        </p:nvSpPr>
        <p:spPr/>
        <p:txBody>
          <a:bodyPr>
            <a:normAutofit fontScale="90000"/>
          </a:bodyPr>
          <a:lstStyle/>
          <a:p>
            <a:r>
              <a:rPr lang="en-US" dirty="0"/>
              <a:t>In Development – General Ledger Report</a:t>
            </a:r>
          </a:p>
        </p:txBody>
      </p:sp>
      <p:pic>
        <p:nvPicPr>
          <p:cNvPr id="4" name="2026-10-09_14-47-29">
            <a:hlinkClick r:id="" action="ppaction://media"/>
            <a:extLst>
              <a:ext uri="{FF2B5EF4-FFF2-40B4-BE49-F238E27FC236}">
                <a16:creationId xmlns:a16="http://schemas.microsoft.com/office/drawing/2014/main" id="{4D758C32-C5DD-985E-80EF-8202FCB0D8E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008554"/>
            <a:ext cx="9168754" cy="4382219"/>
          </a:xfrm>
          <a:prstGeom prst="rect">
            <a:avLst/>
          </a:prstGeom>
        </p:spPr>
      </p:pic>
    </p:spTree>
    <p:extLst>
      <p:ext uri="{BB962C8B-B14F-4D97-AF65-F5344CB8AC3E}">
        <p14:creationId xmlns:p14="http://schemas.microsoft.com/office/powerpoint/2010/main" val="41366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1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98F3B8-28B4-6D0B-52CF-BB85A9D9529E}"/>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2CEBDCAB-5649-C598-7386-2028B198A7D6}"/>
              </a:ext>
            </a:extLst>
          </p:cNvPr>
          <p:cNvSpPr>
            <a:spLocks noGrp="1"/>
          </p:cNvSpPr>
          <p:nvPr>
            <p:ph type="title"/>
          </p:nvPr>
        </p:nvSpPr>
        <p:spPr/>
        <p:txBody>
          <a:bodyPr>
            <a:normAutofit fontScale="90000"/>
          </a:bodyPr>
          <a:lstStyle/>
          <a:p>
            <a:r>
              <a:rPr lang="en-US" dirty="0"/>
              <a:t>In Development – Open Items Report</a:t>
            </a:r>
          </a:p>
        </p:txBody>
      </p:sp>
      <p:pic>
        <p:nvPicPr>
          <p:cNvPr id="5" name="2026-10-09_14-52-59">
            <a:hlinkClick r:id="" action="ppaction://media"/>
            <a:extLst>
              <a:ext uri="{FF2B5EF4-FFF2-40B4-BE49-F238E27FC236}">
                <a16:creationId xmlns:a16="http://schemas.microsoft.com/office/drawing/2014/main" id="{A83BE6F3-FCA0-9D58-F7C1-69E9FDC980C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008554"/>
            <a:ext cx="9144000" cy="4370388"/>
          </a:xfrm>
          <a:prstGeom prst="rect">
            <a:avLst/>
          </a:prstGeom>
        </p:spPr>
      </p:pic>
    </p:spTree>
    <p:extLst>
      <p:ext uri="{BB962C8B-B14F-4D97-AF65-F5344CB8AC3E}">
        <p14:creationId xmlns:p14="http://schemas.microsoft.com/office/powerpoint/2010/main" val="171861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7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98F3B8-28B4-6D0B-52CF-BB85A9D9529E}"/>
              </a:ext>
            </a:extLst>
          </p:cNvPr>
          <p:cNvSpPr>
            <a:spLocks noGrp="1"/>
          </p:cNvSpPr>
          <p:nvPr>
            <p:ph type="body" idx="1"/>
          </p:nvPr>
        </p:nvSpPr>
        <p:spPr/>
        <p:txBody>
          <a:bodyPr/>
          <a:lstStyle/>
          <a:p>
            <a:endParaRPr lang="en-US" dirty="0"/>
          </a:p>
        </p:txBody>
      </p:sp>
      <p:sp>
        <p:nvSpPr>
          <p:cNvPr id="3" name="Title 2">
            <a:extLst>
              <a:ext uri="{FF2B5EF4-FFF2-40B4-BE49-F238E27FC236}">
                <a16:creationId xmlns:a16="http://schemas.microsoft.com/office/drawing/2014/main" id="{2CEBDCAB-5649-C598-7386-2028B198A7D6}"/>
              </a:ext>
            </a:extLst>
          </p:cNvPr>
          <p:cNvSpPr>
            <a:spLocks noGrp="1"/>
          </p:cNvSpPr>
          <p:nvPr>
            <p:ph type="title"/>
          </p:nvPr>
        </p:nvSpPr>
        <p:spPr/>
        <p:txBody>
          <a:bodyPr>
            <a:normAutofit/>
          </a:bodyPr>
          <a:lstStyle/>
          <a:p>
            <a:r>
              <a:rPr lang="en-US" dirty="0"/>
              <a:t>In Development – Deposit Report</a:t>
            </a:r>
          </a:p>
        </p:txBody>
      </p:sp>
      <p:pic>
        <p:nvPicPr>
          <p:cNvPr id="6" name="Picture 5">
            <a:extLst>
              <a:ext uri="{FF2B5EF4-FFF2-40B4-BE49-F238E27FC236}">
                <a16:creationId xmlns:a16="http://schemas.microsoft.com/office/drawing/2014/main" id="{C23F23E0-3E75-3F59-A41D-6ABC0972F807}"/>
              </a:ext>
            </a:extLst>
          </p:cNvPr>
          <p:cNvPicPr>
            <a:picLocks noChangeAspect="1"/>
          </p:cNvPicPr>
          <p:nvPr/>
        </p:nvPicPr>
        <p:blipFill>
          <a:blip r:embed="rId2"/>
          <a:stretch>
            <a:fillRect/>
          </a:stretch>
        </p:blipFill>
        <p:spPr>
          <a:xfrm>
            <a:off x="0" y="2008554"/>
            <a:ext cx="9144000" cy="4371138"/>
          </a:xfrm>
          <a:prstGeom prst="rect">
            <a:avLst/>
          </a:prstGeom>
        </p:spPr>
      </p:pic>
    </p:spTree>
    <p:extLst>
      <p:ext uri="{BB962C8B-B14F-4D97-AF65-F5344CB8AC3E}">
        <p14:creationId xmlns:p14="http://schemas.microsoft.com/office/powerpoint/2010/main" val="4229427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DEB2EB-6FC4-9A4C-19AF-23DDAA537716}"/>
              </a:ext>
            </a:extLst>
          </p:cNvPr>
          <p:cNvSpPr>
            <a:spLocks noGrp="1"/>
          </p:cNvSpPr>
          <p:nvPr>
            <p:ph type="body" idx="1"/>
          </p:nvPr>
        </p:nvSpPr>
        <p:spPr/>
        <p:txBody>
          <a:bodyPr/>
          <a:lstStyle/>
          <a:p>
            <a:pPr marL="0" indent="0">
              <a:buNone/>
            </a:pPr>
            <a:r>
              <a:rPr lang="en-US" dirty="0"/>
              <a:t>OSCA</a:t>
            </a:r>
          </a:p>
          <a:p>
            <a:r>
              <a:rPr lang="en-US" dirty="0"/>
              <a:t>Accounting Daily Cashier Report</a:t>
            </a:r>
          </a:p>
          <a:p>
            <a:r>
              <a:rPr lang="en-US" dirty="0"/>
              <a:t>Accounting General Ledger Report (Summary)</a:t>
            </a:r>
          </a:p>
          <a:p>
            <a:r>
              <a:rPr lang="en-US" dirty="0"/>
              <a:t>Accounting Open Items Report (Summary)</a:t>
            </a:r>
          </a:p>
          <a:p>
            <a:endParaRPr lang="en-US" dirty="0"/>
          </a:p>
          <a:p>
            <a:pPr marL="0" indent="0">
              <a:buNone/>
            </a:pPr>
            <a:r>
              <a:rPr lang="en-US" dirty="0"/>
              <a:t>SMC</a:t>
            </a:r>
          </a:p>
          <a:p>
            <a:r>
              <a:rPr lang="en-US" dirty="0"/>
              <a:t>Save or Print the Pre &amp; Post Check Registers (if checks are printed)</a:t>
            </a:r>
          </a:p>
        </p:txBody>
      </p:sp>
      <p:sp>
        <p:nvSpPr>
          <p:cNvPr id="3" name="Title 2">
            <a:extLst>
              <a:ext uri="{FF2B5EF4-FFF2-40B4-BE49-F238E27FC236}">
                <a16:creationId xmlns:a16="http://schemas.microsoft.com/office/drawing/2014/main" id="{6A99B12B-B550-C0C6-D175-39C61CDC35F9}"/>
              </a:ext>
            </a:extLst>
          </p:cNvPr>
          <p:cNvSpPr>
            <a:spLocks noGrp="1"/>
          </p:cNvSpPr>
          <p:nvPr>
            <p:ph type="title"/>
          </p:nvPr>
        </p:nvSpPr>
        <p:spPr/>
        <p:txBody>
          <a:bodyPr/>
          <a:lstStyle/>
          <a:p>
            <a:r>
              <a:rPr lang="en-US" dirty="0"/>
              <a:t>Daily Reports</a:t>
            </a:r>
          </a:p>
        </p:txBody>
      </p:sp>
    </p:spTree>
    <p:extLst>
      <p:ext uri="{BB962C8B-B14F-4D97-AF65-F5344CB8AC3E}">
        <p14:creationId xmlns:p14="http://schemas.microsoft.com/office/powerpoint/2010/main" val="212256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EFD0-C9BB-F2E7-59C2-0D42D1629B3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F9E1F9C-5CD5-6F76-D060-F6CCAACDD48D}"/>
              </a:ext>
            </a:extLst>
          </p:cNvPr>
          <p:cNvSpPr>
            <a:spLocks noGrp="1"/>
          </p:cNvSpPr>
          <p:nvPr>
            <p:ph type="body" idx="1"/>
          </p:nvPr>
        </p:nvSpPr>
        <p:spPr/>
        <p:txBody>
          <a:bodyPr>
            <a:normAutofit/>
          </a:bodyPr>
          <a:lstStyle/>
          <a:p>
            <a:pPr marL="0" indent="0">
              <a:buNone/>
            </a:pPr>
            <a:r>
              <a:rPr lang="en-US" dirty="0"/>
              <a:t>OSCA</a:t>
            </a:r>
          </a:p>
          <a:p>
            <a:r>
              <a:rPr lang="en-US" dirty="0"/>
              <a:t>Accounting Daily Cashier Report</a:t>
            </a:r>
          </a:p>
          <a:p>
            <a:r>
              <a:rPr lang="en-US" dirty="0"/>
              <a:t>Accounting General Ledger Report (Summary)</a:t>
            </a:r>
          </a:p>
          <a:p>
            <a:r>
              <a:rPr lang="en-US" dirty="0"/>
              <a:t>Accounting Open Items Report (Summary &amp; Detail)</a:t>
            </a:r>
          </a:p>
          <a:p>
            <a:endParaRPr lang="en-US" dirty="0"/>
          </a:p>
          <a:p>
            <a:pPr marL="0" indent="0">
              <a:buNone/>
            </a:pPr>
            <a:r>
              <a:rPr lang="en-US" dirty="0"/>
              <a:t>SMC</a:t>
            </a:r>
          </a:p>
          <a:p>
            <a:r>
              <a:rPr lang="en-US" dirty="0"/>
              <a:t>Save or Print the Pre &amp; Post Check Registers (if checks are printed)</a:t>
            </a:r>
          </a:p>
          <a:p>
            <a:r>
              <a:rPr lang="en-US" dirty="0"/>
              <a:t>Aged Trial Balance Report</a:t>
            </a:r>
          </a:p>
        </p:txBody>
      </p:sp>
      <p:sp>
        <p:nvSpPr>
          <p:cNvPr id="3" name="Title 2">
            <a:extLst>
              <a:ext uri="{FF2B5EF4-FFF2-40B4-BE49-F238E27FC236}">
                <a16:creationId xmlns:a16="http://schemas.microsoft.com/office/drawing/2014/main" id="{E2CB7F87-9790-7419-51F5-669C36B31CC5}"/>
              </a:ext>
            </a:extLst>
          </p:cNvPr>
          <p:cNvSpPr>
            <a:spLocks noGrp="1"/>
          </p:cNvSpPr>
          <p:nvPr>
            <p:ph type="title"/>
          </p:nvPr>
        </p:nvSpPr>
        <p:spPr/>
        <p:txBody>
          <a:bodyPr/>
          <a:lstStyle/>
          <a:p>
            <a:r>
              <a:rPr lang="en-US" dirty="0"/>
              <a:t>Monthly Reports</a:t>
            </a:r>
          </a:p>
        </p:txBody>
      </p:sp>
    </p:spTree>
    <p:extLst>
      <p:ext uri="{BB962C8B-B14F-4D97-AF65-F5344CB8AC3E}">
        <p14:creationId xmlns:p14="http://schemas.microsoft.com/office/powerpoint/2010/main" val="4269035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FE49E-1BE4-231D-8771-77CA59E68C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A60DB05-E3BD-2E5B-8242-4FB0ADE042AD}"/>
              </a:ext>
            </a:extLst>
          </p:cNvPr>
          <p:cNvSpPr>
            <a:spLocks noGrp="1"/>
          </p:cNvSpPr>
          <p:nvPr>
            <p:ph type="body" idx="1"/>
          </p:nvPr>
        </p:nvSpPr>
        <p:spPr>
          <a:xfrm>
            <a:off x="940340" y="2356367"/>
            <a:ext cx="7746485" cy="4211599"/>
          </a:xfrm>
        </p:spPr>
        <p:txBody>
          <a:bodyPr>
            <a:normAutofit/>
          </a:bodyPr>
          <a:lstStyle/>
          <a:p>
            <a:pPr marL="0" indent="0">
              <a:buNone/>
            </a:pPr>
            <a:r>
              <a:rPr lang="en-US" dirty="0"/>
              <a:t>COGNOS</a:t>
            </a:r>
          </a:p>
          <a:p>
            <a:r>
              <a:rPr lang="en-US" dirty="0"/>
              <a:t>Automated Cashier Session Status Report (</a:t>
            </a:r>
            <a:r>
              <a:rPr lang="en-US" dirty="0" err="1"/>
              <a:t>eFiling</a:t>
            </a:r>
            <a:r>
              <a:rPr lang="en-US" dirty="0"/>
              <a:t>)</a:t>
            </a:r>
          </a:p>
          <a:p>
            <a:r>
              <a:rPr lang="en-US" dirty="0"/>
              <a:t>Fee Adjustments</a:t>
            </a:r>
          </a:p>
          <a:p>
            <a:r>
              <a:rPr lang="en-US" dirty="0"/>
              <a:t>Municipal Division Summary Reporting Form</a:t>
            </a:r>
          </a:p>
          <a:p>
            <a:endParaRPr lang="en-US" dirty="0"/>
          </a:p>
          <a:p>
            <a:pPr marL="0" indent="0">
              <a:buNone/>
            </a:pPr>
            <a:r>
              <a:rPr lang="en-US" dirty="0" err="1"/>
              <a:t>JetPay</a:t>
            </a:r>
            <a:r>
              <a:rPr lang="en-US" dirty="0"/>
              <a:t> (Global Payments)</a:t>
            </a:r>
          </a:p>
          <a:p>
            <a:r>
              <a:rPr lang="en-US" dirty="0"/>
              <a:t>Funding Report</a:t>
            </a:r>
          </a:p>
          <a:p>
            <a:r>
              <a:rPr lang="en-US" dirty="0"/>
              <a:t>Check Returns</a:t>
            </a:r>
          </a:p>
          <a:p>
            <a:r>
              <a:rPr lang="en-US" dirty="0"/>
              <a:t>Credit Report</a:t>
            </a:r>
          </a:p>
        </p:txBody>
      </p:sp>
      <p:sp>
        <p:nvSpPr>
          <p:cNvPr id="3" name="Title 2">
            <a:extLst>
              <a:ext uri="{FF2B5EF4-FFF2-40B4-BE49-F238E27FC236}">
                <a16:creationId xmlns:a16="http://schemas.microsoft.com/office/drawing/2014/main" id="{B74D6762-0EDB-E46C-95E0-255123E922B7}"/>
              </a:ext>
            </a:extLst>
          </p:cNvPr>
          <p:cNvSpPr>
            <a:spLocks noGrp="1"/>
          </p:cNvSpPr>
          <p:nvPr>
            <p:ph type="title"/>
          </p:nvPr>
        </p:nvSpPr>
        <p:spPr/>
        <p:txBody>
          <a:bodyPr/>
          <a:lstStyle/>
          <a:p>
            <a:r>
              <a:rPr lang="en-US" dirty="0"/>
              <a:t>Monthly Reports</a:t>
            </a:r>
          </a:p>
        </p:txBody>
      </p:sp>
    </p:spTree>
    <p:extLst>
      <p:ext uri="{BB962C8B-B14F-4D97-AF65-F5344CB8AC3E}">
        <p14:creationId xmlns:p14="http://schemas.microsoft.com/office/powerpoint/2010/main" val="1032518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BBB54E-8073-97FD-E57C-0F463F708D5A}"/>
              </a:ext>
            </a:extLst>
          </p:cNvPr>
          <p:cNvSpPr>
            <a:spLocks noGrp="1"/>
          </p:cNvSpPr>
          <p:nvPr>
            <p:ph type="body" idx="1"/>
          </p:nvPr>
        </p:nvSpPr>
        <p:spPr>
          <a:xfrm>
            <a:off x="257504" y="2107659"/>
            <a:ext cx="3117103" cy="4750341"/>
          </a:xfrm>
        </p:spPr>
        <p:txBody>
          <a:bodyPr>
            <a:normAutofit fontScale="62500" lnSpcReduction="20000"/>
          </a:bodyPr>
          <a:lstStyle/>
          <a:p>
            <a:r>
              <a:rPr lang="en-US" dirty="0"/>
              <a:t>Documents any Automated deposits on the bank statement that are split into more than one cashier session in Show-Me Courts.</a:t>
            </a:r>
          </a:p>
          <a:p>
            <a:endParaRPr lang="en-US" dirty="0"/>
          </a:p>
          <a:p>
            <a:r>
              <a:rPr lang="en-US" dirty="0"/>
              <a:t>Team Content\Accounting\ Management\Automated Cashier Session Status </a:t>
            </a:r>
          </a:p>
          <a:p>
            <a:endParaRPr lang="en-US" dirty="0"/>
          </a:p>
          <a:p>
            <a:r>
              <a:rPr lang="en-US" dirty="0"/>
              <a:t>Select the Circuit Code then location code for which locations you would like to run reports for. </a:t>
            </a:r>
          </a:p>
          <a:p>
            <a:endParaRPr lang="en-US" dirty="0"/>
          </a:p>
          <a:p>
            <a:r>
              <a:rPr lang="en-US" dirty="0"/>
              <a:t>Sort Options-Sort by Cashier ID to find sessions that have been forced closed. </a:t>
            </a:r>
          </a:p>
          <a:p>
            <a:endParaRPr lang="en-US" dirty="0"/>
          </a:p>
          <a:p>
            <a:r>
              <a:rPr lang="en-US" dirty="0"/>
              <a:t>Select Beginning Date and end dates depending on time frame you want displayed.</a:t>
            </a:r>
          </a:p>
        </p:txBody>
      </p:sp>
      <p:sp>
        <p:nvSpPr>
          <p:cNvPr id="3" name="Title 2">
            <a:extLst>
              <a:ext uri="{FF2B5EF4-FFF2-40B4-BE49-F238E27FC236}">
                <a16:creationId xmlns:a16="http://schemas.microsoft.com/office/drawing/2014/main" id="{3E2779B6-0B95-FA64-61A7-91FE44523401}"/>
              </a:ext>
            </a:extLst>
          </p:cNvPr>
          <p:cNvSpPr>
            <a:spLocks noGrp="1"/>
          </p:cNvSpPr>
          <p:nvPr>
            <p:ph type="title"/>
          </p:nvPr>
        </p:nvSpPr>
        <p:spPr>
          <a:xfrm>
            <a:off x="1009839" y="744241"/>
            <a:ext cx="7700989" cy="1238400"/>
          </a:xfrm>
        </p:spPr>
        <p:txBody>
          <a:bodyPr>
            <a:normAutofit fontScale="90000"/>
          </a:bodyPr>
          <a:lstStyle/>
          <a:p>
            <a:r>
              <a:rPr lang="en-US" dirty="0"/>
              <a:t>COGNOS – Automated Cashier Session Status Report</a:t>
            </a:r>
          </a:p>
        </p:txBody>
      </p:sp>
      <p:pic>
        <p:nvPicPr>
          <p:cNvPr id="4" name="Content Placeholder 6">
            <a:extLst>
              <a:ext uri="{FF2B5EF4-FFF2-40B4-BE49-F238E27FC236}">
                <a16:creationId xmlns:a16="http://schemas.microsoft.com/office/drawing/2014/main" id="{E336E080-9A70-18E6-7237-8D82568E3A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4607" y="2338537"/>
            <a:ext cx="5769393" cy="3992941"/>
          </a:xfrm>
          <a:prstGeom prst="rect">
            <a:avLst/>
          </a:prstGeom>
        </p:spPr>
      </p:pic>
    </p:spTree>
    <p:extLst>
      <p:ext uri="{BB962C8B-B14F-4D97-AF65-F5344CB8AC3E}">
        <p14:creationId xmlns:p14="http://schemas.microsoft.com/office/powerpoint/2010/main" val="3193822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C8898-DA14-EC2D-1DEB-3C4D8189B5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C66BC0E-E6B2-8DAB-3E75-55A7EDA48524}"/>
              </a:ext>
            </a:extLst>
          </p:cNvPr>
          <p:cNvSpPr>
            <a:spLocks noGrp="1"/>
          </p:cNvSpPr>
          <p:nvPr>
            <p:ph type="body" idx="1"/>
          </p:nvPr>
        </p:nvSpPr>
        <p:spPr>
          <a:xfrm>
            <a:off x="263990" y="2104846"/>
            <a:ext cx="3117103" cy="4753154"/>
          </a:xfrm>
        </p:spPr>
        <p:txBody>
          <a:bodyPr>
            <a:normAutofit fontScale="70000" lnSpcReduction="20000"/>
          </a:bodyPr>
          <a:lstStyle/>
          <a:p>
            <a:r>
              <a:rPr lang="en-US" dirty="0"/>
              <a:t>Documents any Fee Adjustments completed on SMC Manage Assessments.</a:t>
            </a:r>
          </a:p>
          <a:p>
            <a:endParaRPr lang="en-US" dirty="0"/>
          </a:p>
          <a:p>
            <a:r>
              <a:rPr lang="en-US" dirty="0"/>
              <a:t>Team Content\JIS REPORTS\Accounting\ Management\Fee Adjustments</a:t>
            </a:r>
          </a:p>
          <a:p>
            <a:endParaRPr lang="en-US" dirty="0"/>
          </a:p>
          <a:p>
            <a:r>
              <a:rPr lang="en-US" dirty="0"/>
              <a:t>Select the location code for which locations you would like to run reports for.</a:t>
            </a:r>
          </a:p>
          <a:p>
            <a:pPr marL="0" indent="0">
              <a:buNone/>
            </a:pPr>
            <a:r>
              <a:rPr lang="en-US" dirty="0"/>
              <a:t> </a:t>
            </a:r>
          </a:p>
          <a:p>
            <a:r>
              <a:rPr lang="en-US" dirty="0"/>
              <a:t>Select Beginning Date and End Dates depending on time frame you want displayed.</a:t>
            </a:r>
          </a:p>
        </p:txBody>
      </p:sp>
      <p:sp>
        <p:nvSpPr>
          <p:cNvPr id="3" name="Title 2">
            <a:extLst>
              <a:ext uri="{FF2B5EF4-FFF2-40B4-BE49-F238E27FC236}">
                <a16:creationId xmlns:a16="http://schemas.microsoft.com/office/drawing/2014/main" id="{0E59D45B-2D22-6074-6795-D16D440631B1}"/>
              </a:ext>
            </a:extLst>
          </p:cNvPr>
          <p:cNvSpPr>
            <a:spLocks noGrp="1"/>
          </p:cNvSpPr>
          <p:nvPr>
            <p:ph type="title"/>
          </p:nvPr>
        </p:nvSpPr>
        <p:spPr/>
        <p:txBody>
          <a:bodyPr>
            <a:normAutofit/>
          </a:bodyPr>
          <a:lstStyle/>
          <a:p>
            <a:r>
              <a:rPr lang="en-US" dirty="0"/>
              <a:t>COGNOS – Fee Adjustments</a:t>
            </a:r>
          </a:p>
        </p:txBody>
      </p:sp>
      <p:pic>
        <p:nvPicPr>
          <p:cNvPr id="6" name="Picture 5">
            <a:extLst>
              <a:ext uri="{FF2B5EF4-FFF2-40B4-BE49-F238E27FC236}">
                <a16:creationId xmlns:a16="http://schemas.microsoft.com/office/drawing/2014/main" id="{0034FABE-6960-3D96-E8A1-98B2E0DBDF4F}"/>
              </a:ext>
            </a:extLst>
          </p:cNvPr>
          <p:cNvPicPr>
            <a:picLocks noChangeAspect="1"/>
          </p:cNvPicPr>
          <p:nvPr/>
        </p:nvPicPr>
        <p:blipFill>
          <a:blip r:embed="rId2"/>
          <a:stretch>
            <a:fillRect/>
          </a:stretch>
        </p:blipFill>
        <p:spPr>
          <a:xfrm>
            <a:off x="3305595" y="2104846"/>
            <a:ext cx="5769393" cy="4371138"/>
          </a:xfrm>
          <a:prstGeom prst="rect">
            <a:avLst/>
          </a:prstGeom>
        </p:spPr>
      </p:pic>
    </p:spTree>
    <p:extLst>
      <p:ext uri="{BB962C8B-B14F-4D97-AF65-F5344CB8AC3E}">
        <p14:creationId xmlns:p14="http://schemas.microsoft.com/office/powerpoint/2010/main" val="4082113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E37E-4725-DF9A-190D-EB93AE69A2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193CE3-CEF7-1BA3-EA93-FF3494F6E13C}"/>
              </a:ext>
            </a:extLst>
          </p:cNvPr>
          <p:cNvSpPr>
            <a:spLocks noGrp="1"/>
          </p:cNvSpPr>
          <p:nvPr>
            <p:ph type="body" idx="1"/>
          </p:nvPr>
        </p:nvSpPr>
        <p:spPr>
          <a:xfrm>
            <a:off x="257503" y="2138983"/>
            <a:ext cx="3117103" cy="4719017"/>
          </a:xfrm>
        </p:spPr>
        <p:txBody>
          <a:bodyPr>
            <a:normAutofit fontScale="77500" lnSpcReduction="20000"/>
          </a:bodyPr>
          <a:lstStyle/>
          <a:p>
            <a:r>
              <a:rPr lang="en-US" dirty="0"/>
              <a:t>Documents summary case data and financial disbursements.</a:t>
            </a:r>
          </a:p>
          <a:p>
            <a:pPr marL="0" indent="0">
              <a:buNone/>
            </a:pPr>
            <a:endParaRPr lang="en-US" dirty="0"/>
          </a:p>
          <a:p>
            <a:r>
              <a:rPr lang="en-US" dirty="0"/>
              <a:t>Team Content\JIS Reports\ Circuit Courts-All Divisions\ Management\Municipal Division Summary Reporting Form</a:t>
            </a:r>
          </a:p>
          <a:p>
            <a:pPr marL="0" indent="0">
              <a:buNone/>
            </a:pPr>
            <a:endParaRPr lang="en-US" dirty="0"/>
          </a:p>
          <a:p>
            <a:r>
              <a:rPr lang="en-US" dirty="0"/>
              <a:t>Select Beginning Date and Ending Date for month you are reporting.</a:t>
            </a:r>
          </a:p>
          <a:p>
            <a:pPr marL="0" indent="0">
              <a:buNone/>
            </a:pPr>
            <a:endParaRPr lang="en-US" dirty="0"/>
          </a:p>
          <a:p>
            <a:r>
              <a:rPr lang="en-US" dirty="0"/>
              <a:t>Select the location in the drop-down menu. </a:t>
            </a:r>
          </a:p>
        </p:txBody>
      </p:sp>
      <p:sp>
        <p:nvSpPr>
          <p:cNvPr id="3" name="Title 2">
            <a:extLst>
              <a:ext uri="{FF2B5EF4-FFF2-40B4-BE49-F238E27FC236}">
                <a16:creationId xmlns:a16="http://schemas.microsoft.com/office/drawing/2014/main" id="{4EC3569A-3807-5E26-1E09-7EFB1A820C13}"/>
              </a:ext>
            </a:extLst>
          </p:cNvPr>
          <p:cNvSpPr>
            <a:spLocks noGrp="1"/>
          </p:cNvSpPr>
          <p:nvPr>
            <p:ph type="title"/>
          </p:nvPr>
        </p:nvSpPr>
        <p:spPr/>
        <p:txBody>
          <a:bodyPr>
            <a:normAutofit fontScale="90000"/>
          </a:bodyPr>
          <a:lstStyle/>
          <a:p>
            <a:r>
              <a:rPr lang="en-US" dirty="0"/>
              <a:t>COGNOS – Municipal Division Summary Reporting Form</a:t>
            </a:r>
          </a:p>
        </p:txBody>
      </p:sp>
      <p:pic>
        <p:nvPicPr>
          <p:cNvPr id="10" name="Picture 9">
            <a:extLst>
              <a:ext uri="{FF2B5EF4-FFF2-40B4-BE49-F238E27FC236}">
                <a16:creationId xmlns:a16="http://schemas.microsoft.com/office/drawing/2014/main" id="{2F7E641C-896F-0C9B-7ABB-7C6540251981}"/>
              </a:ext>
            </a:extLst>
          </p:cNvPr>
          <p:cNvPicPr>
            <a:picLocks noChangeAspect="1"/>
          </p:cNvPicPr>
          <p:nvPr/>
        </p:nvPicPr>
        <p:blipFill>
          <a:blip r:embed="rId2"/>
          <a:stretch>
            <a:fillRect/>
          </a:stretch>
        </p:blipFill>
        <p:spPr>
          <a:xfrm>
            <a:off x="3374606" y="2655613"/>
            <a:ext cx="5769393" cy="3726406"/>
          </a:xfrm>
          <a:prstGeom prst="rect">
            <a:avLst/>
          </a:prstGeom>
        </p:spPr>
      </p:pic>
    </p:spTree>
    <p:extLst>
      <p:ext uri="{BB962C8B-B14F-4D97-AF65-F5344CB8AC3E}">
        <p14:creationId xmlns:p14="http://schemas.microsoft.com/office/powerpoint/2010/main" val="466645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8EDB18-86F4-F0FD-9725-5A3E2ACCDB60}"/>
              </a:ext>
            </a:extLst>
          </p:cNvPr>
          <p:cNvSpPr>
            <a:spLocks noGrp="1"/>
          </p:cNvSpPr>
          <p:nvPr>
            <p:ph type="body" idx="1"/>
          </p:nvPr>
        </p:nvSpPr>
        <p:spPr>
          <a:xfrm>
            <a:off x="4641011" y="2087592"/>
            <a:ext cx="4502988" cy="4770408"/>
          </a:xfrm>
        </p:spPr>
        <p:txBody>
          <a:bodyPr>
            <a:normAutofit fontScale="92500" lnSpcReduction="20000"/>
          </a:bodyPr>
          <a:lstStyle/>
          <a:p>
            <a:r>
              <a:rPr lang="en-US" dirty="0"/>
              <a:t>Start with the “From Date” for the first day of the month and the “To Date”  to display all deposits that were cleared during that date range. </a:t>
            </a:r>
          </a:p>
          <a:p>
            <a:pPr marL="0" indent="0">
              <a:buNone/>
            </a:pPr>
            <a:endParaRPr lang="en-US" dirty="0"/>
          </a:p>
          <a:p>
            <a:r>
              <a:rPr lang="en-US" dirty="0"/>
              <a:t>Use the Deposit report to match up that the deposit created in the month was deposited in the month being processed.</a:t>
            </a:r>
          </a:p>
          <a:p>
            <a:pPr marL="0" indent="0">
              <a:buNone/>
            </a:pPr>
            <a:endParaRPr lang="en-US" dirty="0"/>
          </a:p>
          <a:p>
            <a:r>
              <a:rPr lang="en-US" dirty="0"/>
              <a:t>Use this report to confirm those deposits have been processed and deposited.</a:t>
            </a:r>
          </a:p>
          <a:p>
            <a:endParaRPr lang="en-US" dirty="0"/>
          </a:p>
        </p:txBody>
      </p:sp>
      <p:sp>
        <p:nvSpPr>
          <p:cNvPr id="3" name="Title 2">
            <a:extLst>
              <a:ext uri="{FF2B5EF4-FFF2-40B4-BE49-F238E27FC236}">
                <a16:creationId xmlns:a16="http://schemas.microsoft.com/office/drawing/2014/main" id="{5D267143-CA5F-5929-CDA8-A469A5812A9B}"/>
              </a:ext>
            </a:extLst>
          </p:cNvPr>
          <p:cNvSpPr>
            <a:spLocks noGrp="1"/>
          </p:cNvSpPr>
          <p:nvPr>
            <p:ph type="title"/>
          </p:nvPr>
        </p:nvSpPr>
        <p:spPr/>
        <p:txBody>
          <a:bodyPr/>
          <a:lstStyle/>
          <a:p>
            <a:r>
              <a:rPr lang="en-US" dirty="0"/>
              <a:t>OSCA – Deposit Report</a:t>
            </a:r>
          </a:p>
        </p:txBody>
      </p:sp>
      <p:pic>
        <p:nvPicPr>
          <p:cNvPr id="8" name="Picture 7">
            <a:extLst>
              <a:ext uri="{FF2B5EF4-FFF2-40B4-BE49-F238E27FC236}">
                <a16:creationId xmlns:a16="http://schemas.microsoft.com/office/drawing/2014/main" id="{A3FF91BA-BC5F-A3A6-CEA6-81478157677A}"/>
              </a:ext>
            </a:extLst>
          </p:cNvPr>
          <p:cNvPicPr>
            <a:picLocks noChangeAspect="1"/>
          </p:cNvPicPr>
          <p:nvPr/>
        </p:nvPicPr>
        <p:blipFill>
          <a:blip r:embed="rId2"/>
          <a:stretch>
            <a:fillRect/>
          </a:stretch>
        </p:blipFill>
        <p:spPr>
          <a:xfrm>
            <a:off x="33635" y="2363271"/>
            <a:ext cx="4607375" cy="3724575"/>
          </a:xfrm>
          <a:prstGeom prst="rect">
            <a:avLst/>
          </a:prstGeom>
        </p:spPr>
      </p:pic>
    </p:spTree>
    <p:extLst>
      <p:ext uri="{BB962C8B-B14F-4D97-AF65-F5344CB8AC3E}">
        <p14:creationId xmlns:p14="http://schemas.microsoft.com/office/powerpoint/2010/main" val="1682657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2B457-DD2D-3A94-F923-4E32BA12D5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C1B1DF-1367-E4A1-EE81-5CFF42C20A2F}"/>
              </a:ext>
            </a:extLst>
          </p:cNvPr>
          <p:cNvSpPr>
            <a:spLocks noGrp="1"/>
          </p:cNvSpPr>
          <p:nvPr>
            <p:ph type="body" idx="1"/>
          </p:nvPr>
        </p:nvSpPr>
        <p:spPr>
          <a:xfrm>
            <a:off x="4641011" y="2087592"/>
            <a:ext cx="4502988" cy="4770407"/>
          </a:xfrm>
        </p:spPr>
        <p:txBody>
          <a:bodyPr>
            <a:normAutofit fontScale="62500" lnSpcReduction="20000"/>
          </a:bodyPr>
          <a:lstStyle/>
          <a:p>
            <a:r>
              <a:rPr lang="en-US" dirty="0"/>
              <a:t>Start with the “As Of Date” for the last day of the previous month and run individually for each location heard at the court being processed.</a:t>
            </a:r>
          </a:p>
          <a:p>
            <a:pPr marL="0" indent="0">
              <a:buNone/>
            </a:pPr>
            <a:endParaRPr lang="en-US" dirty="0"/>
          </a:p>
          <a:p>
            <a:r>
              <a:rPr lang="en-US" dirty="0"/>
              <a:t>Use the Deposit in Transit report to match up that the deposit created in the previous month was deposited in the month being processed.</a:t>
            </a:r>
          </a:p>
          <a:p>
            <a:pPr marL="0" indent="0">
              <a:buNone/>
            </a:pPr>
            <a:endParaRPr lang="en-US" dirty="0"/>
          </a:p>
          <a:p>
            <a:r>
              <a:rPr lang="en-US" dirty="0"/>
              <a:t>Use the Deposit in Transit report from the month being worked to confirm that deposits that have not been cleared did not get deposited. Often times, there will be deposits on the report that are dated from the beginning of the month being processed – confirm and clear in SMC if needed.</a:t>
            </a:r>
          </a:p>
          <a:p>
            <a:pPr marL="0" indent="0">
              <a:buNone/>
            </a:pPr>
            <a:endParaRPr lang="en-US" dirty="0"/>
          </a:p>
          <a:p>
            <a:r>
              <a:rPr lang="en-US" dirty="0"/>
              <a:t>Use the Deposit in Transit report to confirm the receipts in transit listed at the end of the report.</a:t>
            </a:r>
          </a:p>
        </p:txBody>
      </p:sp>
      <p:sp>
        <p:nvSpPr>
          <p:cNvPr id="3" name="Title 2">
            <a:extLst>
              <a:ext uri="{FF2B5EF4-FFF2-40B4-BE49-F238E27FC236}">
                <a16:creationId xmlns:a16="http://schemas.microsoft.com/office/drawing/2014/main" id="{16ED41C5-5B36-F366-5A3B-2ECD17EC50CE}"/>
              </a:ext>
            </a:extLst>
          </p:cNvPr>
          <p:cNvSpPr>
            <a:spLocks noGrp="1"/>
          </p:cNvSpPr>
          <p:nvPr>
            <p:ph type="title"/>
          </p:nvPr>
        </p:nvSpPr>
        <p:spPr/>
        <p:txBody>
          <a:bodyPr/>
          <a:lstStyle/>
          <a:p>
            <a:r>
              <a:rPr lang="en-US" dirty="0"/>
              <a:t>Deposits In Transit </a:t>
            </a:r>
          </a:p>
        </p:txBody>
      </p:sp>
      <p:pic>
        <p:nvPicPr>
          <p:cNvPr id="5" name="Content Placeholder 3">
            <a:extLst>
              <a:ext uri="{FF2B5EF4-FFF2-40B4-BE49-F238E27FC236}">
                <a16:creationId xmlns:a16="http://schemas.microsoft.com/office/drawing/2014/main" id="{93F5DB16-AA82-F61E-C3ED-CCF70BFED3D6}"/>
              </a:ext>
            </a:extLst>
          </p:cNvPr>
          <p:cNvPicPr>
            <a:picLocks noChangeAspect="1"/>
          </p:cNvPicPr>
          <p:nvPr/>
        </p:nvPicPr>
        <p:blipFill>
          <a:blip r:embed="rId2"/>
          <a:stretch>
            <a:fillRect/>
          </a:stretch>
        </p:blipFill>
        <p:spPr>
          <a:xfrm>
            <a:off x="0" y="2574318"/>
            <a:ext cx="4731193" cy="3796954"/>
          </a:xfrm>
          <a:prstGeom prst="rect">
            <a:avLst/>
          </a:prstGeom>
        </p:spPr>
      </p:pic>
    </p:spTree>
    <p:extLst>
      <p:ext uri="{BB962C8B-B14F-4D97-AF65-F5344CB8AC3E}">
        <p14:creationId xmlns:p14="http://schemas.microsoft.com/office/powerpoint/2010/main" val="4183813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E16D06-3171-F98A-8896-C72BDCCCFC54}"/>
              </a:ext>
            </a:extLst>
          </p:cNvPr>
          <p:cNvSpPr>
            <a:spLocks noGrp="1"/>
          </p:cNvSpPr>
          <p:nvPr>
            <p:ph type="body" idx="1"/>
          </p:nvPr>
        </p:nvSpPr>
        <p:spPr>
          <a:xfrm>
            <a:off x="4865297" y="2356368"/>
            <a:ext cx="3821527" cy="4211598"/>
          </a:xfrm>
        </p:spPr>
        <p:txBody>
          <a:bodyPr>
            <a:normAutofit fontScale="85000" lnSpcReduction="20000"/>
          </a:bodyPr>
          <a:lstStyle/>
          <a:p>
            <a:r>
              <a:rPr lang="en-US" dirty="0"/>
              <a:t>Start with the “From Date” for the first day of the month and the “To Date”  to display all receipts that were taken during that date range. </a:t>
            </a:r>
          </a:p>
          <a:p>
            <a:endParaRPr lang="en-US" dirty="0"/>
          </a:p>
          <a:p>
            <a:r>
              <a:rPr lang="en-US" dirty="0"/>
              <a:t>Use the Receipt Listing report to match up that the receipts and deposits.</a:t>
            </a:r>
          </a:p>
          <a:p>
            <a:pPr marL="0" indent="0">
              <a:buNone/>
            </a:pPr>
            <a:endParaRPr lang="en-US" dirty="0"/>
          </a:p>
          <a:p>
            <a:r>
              <a:rPr lang="en-US" dirty="0"/>
              <a:t>Use this report to confirm receipts were retaken when necessary.</a:t>
            </a:r>
          </a:p>
          <a:p>
            <a:endParaRPr lang="en-US" dirty="0"/>
          </a:p>
        </p:txBody>
      </p:sp>
      <p:sp>
        <p:nvSpPr>
          <p:cNvPr id="3" name="Title 2">
            <a:extLst>
              <a:ext uri="{FF2B5EF4-FFF2-40B4-BE49-F238E27FC236}">
                <a16:creationId xmlns:a16="http://schemas.microsoft.com/office/drawing/2014/main" id="{2B454222-E9F6-6F2F-1865-2050B871393E}"/>
              </a:ext>
            </a:extLst>
          </p:cNvPr>
          <p:cNvSpPr>
            <a:spLocks noGrp="1"/>
          </p:cNvSpPr>
          <p:nvPr>
            <p:ph type="title"/>
          </p:nvPr>
        </p:nvSpPr>
        <p:spPr/>
        <p:txBody>
          <a:bodyPr/>
          <a:lstStyle/>
          <a:p>
            <a:r>
              <a:rPr lang="en-US" dirty="0"/>
              <a:t>Receipt Listing</a:t>
            </a:r>
          </a:p>
        </p:txBody>
      </p:sp>
      <p:pic>
        <p:nvPicPr>
          <p:cNvPr id="4" name="Content Placeholder 3">
            <a:extLst>
              <a:ext uri="{FF2B5EF4-FFF2-40B4-BE49-F238E27FC236}">
                <a16:creationId xmlns:a16="http://schemas.microsoft.com/office/drawing/2014/main" id="{6FB6ECFE-2DBD-54A4-79ED-60F9323736FB}"/>
              </a:ext>
            </a:extLst>
          </p:cNvPr>
          <p:cNvPicPr>
            <a:picLocks noChangeAspect="1"/>
          </p:cNvPicPr>
          <p:nvPr/>
        </p:nvPicPr>
        <p:blipFill>
          <a:blip r:embed="rId2"/>
          <a:stretch>
            <a:fillRect/>
          </a:stretch>
        </p:blipFill>
        <p:spPr>
          <a:xfrm>
            <a:off x="80070" y="2498887"/>
            <a:ext cx="4491930" cy="4069079"/>
          </a:xfrm>
          <a:prstGeom prst="rect">
            <a:avLst/>
          </a:prstGeom>
        </p:spPr>
      </p:pic>
    </p:spTree>
    <p:extLst>
      <p:ext uri="{BB962C8B-B14F-4D97-AF65-F5344CB8AC3E}">
        <p14:creationId xmlns:p14="http://schemas.microsoft.com/office/powerpoint/2010/main" val="2023726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9DDF04-1CD0-8AFC-AE95-C039073A2636}"/>
              </a:ext>
            </a:extLst>
          </p:cNvPr>
          <p:cNvSpPr>
            <a:spLocks noGrp="1"/>
          </p:cNvSpPr>
          <p:nvPr>
            <p:ph type="body" idx="1"/>
          </p:nvPr>
        </p:nvSpPr>
        <p:spPr/>
        <p:txBody>
          <a:bodyPr>
            <a:normAutofit fontScale="92500"/>
          </a:bodyPr>
          <a:lstStyle/>
          <a:p>
            <a:r>
              <a:rPr lang="en-US" dirty="0"/>
              <a:t>Documents transactions regarding </a:t>
            </a:r>
            <a:r>
              <a:rPr lang="en-US" dirty="0" err="1"/>
              <a:t>echecks</a:t>
            </a:r>
            <a:r>
              <a:rPr lang="en-US" dirty="0"/>
              <a:t> and credit cards </a:t>
            </a:r>
          </a:p>
          <a:p>
            <a:pPr marL="0" indent="0">
              <a:buNone/>
            </a:pPr>
            <a:endParaRPr lang="en-US" dirty="0"/>
          </a:p>
          <a:p>
            <a:r>
              <a:rPr lang="en-US" dirty="0"/>
              <a:t>There are multiple methods to run the Jet Pay Magic software to display specific information.</a:t>
            </a:r>
          </a:p>
          <a:p>
            <a:pPr marL="0" indent="0">
              <a:buNone/>
            </a:pPr>
            <a:endParaRPr lang="en-US" dirty="0"/>
          </a:p>
          <a:p>
            <a:r>
              <a:rPr lang="en-US" u="sng" dirty="0">
                <a:hlinkClick r:id="rId2"/>
              </a:rPr>
              <a:t>https://magic.collectorsolutions.com/magic-ui/Login/mo-office-of-state-courts</a:t>
            </a:r>
            <a:r>
              <a:rPr lang="en-US" dirty="0"/>
              <a:t> </a:t>
            </a:r>
          </a:p>
          <a:p>
            <a:endParaRPr lang="en-US" dirty="0"/>
          </a:p>
          <a:p>
            <a:r>
              <a:rPr lang="en-US" dirty="0"/>
              <a:t>If you do not have a log in for case.net payments please contact the OSCA Accounting Assistance Unit</a:t>
            </a:r>
          </a:p>
        </p:txBody>
      </p:sp>
      <p:sp>
        <p:nvSpPr>
          <p:cNvPr id="3" name="Title 2">
            <a:extLst>
              <a:ext uri="{FF2B5EF4-FFF2-40B4-BE49-F238E27FC236}">
                <a16:creationId xmlns:a16="http://schemas.microsoft.com/office/drawing/2014/main" id="{7D9AC70C-34A2-D0F3-1622-207F3F391CF0}"/>
              </a:ext>
            </a:extLst>
          </p:cNvPr>
          <p:cNvSpPr>
            <a:spLocks noGrp="1"/>
          </p:cNvSpPr>
          <p:nvPr>
            <p:ph type="title"/>
          </p:nvPr>
        </p:nvSpPr>
        <p:spPr/>
        <p:txBody>
          <a:bodyPr>
            <a:normAutofit fontScale="90000"/>
          </a:bodyPr>
          <a:lstStyle/>
          <a:p>
            <a:r>
              <a:rPr lang="en-US" dirty="0" err="1"/>
              <a:t>JetPay</a:t>
            </a:r>
            <a:r>
              <a:rPr lang="en-US" dirty="0"/>
              <a:t> Magic (Global Pay) Reports</a:t>
            </a:r>
          </a:p>
        </p:txBody>
      </p:sp>
    </p:spTree>
    <p:extLst>
      <p:ext uri="{BB962C8B-B14F-4D97-AF65-F5344CB8AC3E}">
        <p14:creationId xmlns:p14="http://schemas.microsoft.com/office/powerpoint/2010/main" val="1575064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65BFB4-137F-A8AC-11F6-3196063225B6}"/>
              </a:ext>
            </a:extLst>
          </p:cNvPr>
          <p:cNvSpPr>
            <a:spLocks noGrp="1"/>
          </p:cNvSpPr>
          <p:nvPr>
            <p:ph type="body" idx="1"/>
          </p:nvPr>
        </p:nvSpPr>
        <p:spPr/>
        <p:txBody>
          <a:bodyPr/>
          <a:lstStyle/>
          <a:p>
            <a:r>
              <a:rPr lang="en-US" dirty="0"/>
              <a:t>To access the reporting feature in the </a:t>
            </a:r>
            <a:r>
              <a:rPr lang="en-US" dirty="0" err="1"/>
              <a:t>JetPay</a:t>
            </a:r>
            <a:r>
              <a:rPr lang="en-US" dirty="0"/>
              <a:t> Magic online portal</a:t>
            </a:r>
          </a:p>
          <a:p>
            <a:endParaRPr lang="en-US" dirty="0"/>
          </a:p>
          <a:p>
            <a:endParaRPr lang="en-US" dirty="0"/>
          </a:p>
        </p:txBody>
      </p:sp>
      <p:sp>
        <p:nvSpPr>
          <p:cNvPr id="3" name="Title 2">
            <a:extLst>
              <a:ext uri="{FF2B5EF4-FFF2-40B4-BE49-F238E27FC236}">
                <a16:creationId xmlns:a16="http://schemas.microsoft.com/office/drawing/2014/main" id="{95B5C0FD-DE2F-6127-B7B2-ADAB9D92E3B3}"/>
              </a:ext>
            </a:extLst>
          </p:cNvPr>
          <p:cNvSpPr>
            <a:spLocks noGrp="1"/>
          </p:cNvSpPr>
          <p:nvPr>
            <p:ph type="title"/>
          </p:nvPr>
        </p:nvSpPr>
        <p:spPr/>
        <p:txBody>
          <a:bodyPr>
            <a:normAutofit fontScale="90000"/>
          </a:bodyPr>
          <a:lstStyle/>
          <a:p>
            <a:r>
              <a:rPr lang="en-US" dirty="0" err="1"/>
              <a:t>JetPay</a:t>
            </a:r>
            <a:r>
              <a:rPr lang="en-US" dirty="0"/>
              <a:t> Magic (Global Pay) Reports</a:t>
            </a:r>
          </a:p>
        </p:txBody>
      </p:sp>
      <p:pic>
        <p:nvPicPr>
          <p:cNvPr id="5" name="Picture 4">
            <a:extLst>
              <a:ext uri="{FF2B5EF4-FFF2-40B4-BE49-F238E27FC236}">
                <a16:creationId xmlns:a16="http://schemas.microsoft.com/office/drawing/2014/main" id="{C0BD8DE2-B81D-1340-0C76-E9D930DBFC6D}"/>
              </a:ext>
            </a:extLst>
          </p:cNvPr>
          <p:cNvPicPr>
            <a:picLocks noChangeAspect="1"/>
          </p:cNvPicPr>
          <p:nvPr/>
        </p:nvPicPr>
        <p:blipFill>
          <a:blip r:embed="rId2"/>
          <a:stretch>
            <a:fillRect/>
          </a:stretch>
        </p:blipFill>
        <p:spPr>
          <a:xfrm>
            <a:off x="693906" y="3429000"/>
            <a:ext cx="7872920" cy="3062952"/>
          </a:xfrm>
          <a:prstGeom prst="rect">
            <a:avLst/>
          </a:prstGeom>
        </p:spPr>
      </p:pic>
    </p:spTree>
    <p:extLst>
      <p:ext uri="{BB962C8B-B14F-4D97-AF65-F5344CB8AC3E}">
        <p14:creationId xmlns:p14="http://schemas.microsoft.com/office/powerpoint/2010/main" val="258658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EEA5CB-B499-28E5-A56E-39BDBF0733C5}"/>
              </a:ext>
            </a:extLst>
          </p:cNvPr>
          <p:cNvSpPr>
            <a:spLocks noGrp="1"/>
          </p:cNvSpPr>
          <p:nvPr>
            <p:ph type="body" idx="1"/>
          </p:nvPr>
        </p:nvSpPr>
        <p:spPr>
          <a:xfrm>
            <a:off x="284686" y="2090476"/>
            <a:ext cx="3236727" cy="4767524"/>
          </a:xfrm>
        </p:spPr>
        <p:txBody>
          <a:bodyPr>
            <a:normAutofit lnSpcReduction="10000"/>
          </a:bodyPr>
          <a:lstStyle/>
          <a:p>
            <a:r>
              <a:rPr lang="en-US" dirty="0"/>
              <a:t>Documents are the total </a:t>
            </a:r>
            <a:r>
              <a:rPr lang="en-US" dirty="0" err="1"/>
              <a:t>echecks</a:t>
            </a:r>
            <a:r>
              <a:rPr lang="en-US" dirty="0"/>
              <a:t> and credit cards for submission. </a:t>
            </a:r>
          </a:p>
          <a:p>
            <a:endParaRPr lang="en-US" dirty="0"/>
          </a:p>
          <a:p>
            <a:r>
              <a:rPr lang="en-US" dirty="0"/>
              <a:t>Needs to be run separately for Filing Types and Pay By Web Pay Types.</a:t>
            </a:r>
          </a:p>
          <a:p>
            <a:endParaRPr lang="en-US" dirty="0"/>
          </a:p>
          <a:p>
            <a:r>
              <a:rPr lang="en-US" dirty="0"/>
              <a:t>Run this for the necessary time frame</a:t>
            </a:r>
          </a:p>
          <a:p>
            <a:pPr marL="0" indent="0">
              <a:buNone/>
            </a:pPr>
            <a:endParaRPr lang="en-US" dirty="0"/>
          </a:p>
        </p:txBody>
      </p:sp>
      <p:sp>
        <p:nvSpPr>
          <p:cNvPr id="3" name="Title 2">
            <a:extLst>
              <a:ext uri="{FF2B5EF4-FFF2-40B4-BE49-F238E27FC236}">
                <a16:creationId xmlns:a16="http://schemas.microsoft.com/office/drawing/2014/main" id="{3D5CD5BB-CAE7-C65D-E92E-F713457B2867}"/>
              </a:ext>
            </a:extLst>
          </p:cNvPr>
          <p:cNvSpPr>
            <a:spLocks noGrp="1"/>
          </p:cNvSpPr>
          <p:nvPr>
            <p:ph type="title"/>
          </p:nvPr>
        </p:nvSpPr>
        <p:spPr/>
        <p:txBody>
          <a:bodyPr>
            <a:normAutofit fontScale="90000"/>
          </a:bodyPr>
          <a:lstStyle/>
          <a:p>
            <a:r>
              <a:rPr lang="en-US" dirty="0" err="1"/>
              <a:t>JetPay</a:t>
            </a:r>
            <a:r>
              <a:rPr lang="en-US" dirty="0"/>
              <a:t> (Global Pay) Funding Report</a:t>
            </a:r>
          </a:p>
        </p:txBody>
      </p:sp>
      <p:pic>
        <p:nvPicPr>
          <p:cNvPr id="5" name="Content Placeholder 7">
            <a:extLst>
              <a:ext uri="{FF2B5EF4-FFF2-40B4-BE49-F238E27FC236}">
                <a16:creationId xmlns:a16="http://schemas.microsoft.com/office/drawing/2014/main" id="{B3EB028D-DE67-F201-C1A9-EAE5783F4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1413" y="2562922"/>
            <a:ext cx="5408858" cy="3524924"/>
          </a:xfrm>
          <a:prstGeom prst="rect">
            <a:avLst/>
          </a:prstGeom>
        </p:spPr>
      </p:pic>
    </p:spTree>
    <p:extLst>
      <p:ext uri="{BB962C8B-B14F-4D97-AF65-F5344CB8AC3E}">
        <p14:creationId xmlns:p14="http://schemas.microsoft.com/office/powerpoint/2010/main" val="1916833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565885-B955-5D8D-A4E9-9D563FF5DAAF}"/>
              </a:ext>
            </a:extLst>
          </p:cNvPr>
          <p:cNvSpPr>
            <a:spLocks noGrp="1"/>
          </p:cNvSpPr>
          <p:nvPr>
            <p:ph type="body" idx="1"/>
          </p:nvPr>
        </p:nvSpPr>
        <p:spPr/>
        <p:txBody>
          <a:bodyPr/>
          <a:lstStyle/>
          <a:p>
            <a:r>
              <a:rPr lang="en-US" dirty="0"/>
              <a:t>Documents information related to any </a:t>
            </a:r>
            <a:r>
              <a:rPr lang="en-US" dirty="0" err="1"/>
              <a:t>echeck</a:t>
            </a:r>
            <a:r>
              <a:rPr lang="en-US" dirty="0"/>
              <a:t> that was returned during the month. </a:t>
            </a:r>
          </a:p>
          <a:p>
            <a:pPr marL="0" indent="0">
              <a:buNone/>
            </a:pPr>
            <a:endParaRPr lang="en-US" dirty="0"/>
          </a:p>
          <a:p>
            <a:r>
              <a:rPr lang="en-US" dirty="0"/>
              <a:t>Run this from the first to the last day of the month.</a:t>
            </a:r>
          </a:p>
          <a:p>
            <a:pPr marL="0" indent="0">
              <a:buNone/>
            </a:pPr>
            <a:endParaRPr lang="en-US" dirty="0"/>
          </a:p>
        </p:txBody>
      </p:sp>
      <p:sp>
        <p:nvSpPr>
          <p:cNvPr id="3" name="Title 2">
            <a:extLst>
              <a:ext uri="{FF2B5EF4-FFF2-40B4-BE49-F238E27FC236}">
                <a16:creationId xmlns:a16="http://schemas.microsoft.com/office/drawing/2014/main" id="{1B9BB9B8-92ED-C14D-529F-21C347E1CCCA}"/>
              </a:ext>
            </a:extLst>
          </p:cNvPr>
          <p:cNvSpPr>
            <a:spLocks noGrp="1"/>
          </p:cNvSpPr>
          <p:nvPr>
            <p:ph type="title"/>
          </p:nvPr>
        </p:nvSpPr>
        <p:spPr/>
        <p:txBody>
          <a:bodyPr>
            <a:normAutofit fontScale="90000"/>
          </a:bodyPr>
          <a:lstStyle/>
          <a:p>
            <a:r>
              <a:rPr lang="en-US" dirty="0" err="1"/>
              <a:t>JetPay</a:t>
            </a:r>
            <a:r>
              <a:rPr lang="en-US" dirty="0"/>
              <a:t> (Global Pay) Check Returns Report</a:t>
            </a:r>
          </a:p>
        </p:txBody>
      </p:sp>
    </p:spTree>
    <p:extLst>
      <p:ext uri="{BB962C8B-B14F-4D97-AF65-F5344CB8AC3E}">
        <p14:creationId xmlns:p14="http://schemas.microsoft.com/office/powerpoint/2010/main" val="2029309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18C26B-47E0-8C3B-CE5A-73BBEAA7E0F0}"/>
              </a:ext>
            </a:extLst>
          </p:cNvPr>
          <p:cNvSpPr>
            <a:spLocks noGrp="1"/>
          </p:cNvSpPr>
          <p:nvPr>
            <p:ph type="body" idx="1"/>
          </p:nvPr>
        </p:nvSpPr>
        <p:spPr/>
        <p:txBody>
          <a:bodyPr/>
          <a:lstStyle/>
          <a:p>
            <a:r>
              <a:rPr lang="en-US" dirty="0"/>
              <a:t>Documents eFiling submissions paid by </a:t>
            </a:r>
            <a:r>
              <a:rPr lang="en-US" dirty="0" err="1"/>
              <a:t>eCheck</a:t>
            </a:r>
            <a:r>
              <a:rPr lang="en-US" dirty="0"/>
              <a:t> or credit card that were rejected during the month.</a:t>
            </a:r>
          </a:p>
          <a:p>
            <a:pPr marL="0" indent="0">
              <a:buNone/>
            </a:pPr>
            <a:endParaRPr lang="en-US" dirty="0"/>
          </a:p>
          <a:p>
            <a:r>
              <a:rPr lang="en-US" dirty="0"/>
              <a:t>Run from the first to the last day.</a:t>
            </a:r>
          </a:p>
        </p:txBody>
      </p:sp>
      <p:sp>
        <p:nvSpPr>
          <p:cNvPr id="3" name="Title 2">
            <a:extLst>
              <a:ext uri="{FF2B5EF4-FFF2-40B4-BE49-F238E27FC236}">
                <a16:creationId xmlns:a16="http://schemas.microsoft.com/office/drawing/2014/main" id="{9B188298-5357-E1CE-9264-D439386BEB9A}"/>
              </a:ext>
            </a:extLst>
          </p:cNvPr>
          <p:cNvSpPr>
            <a:spLocks noGrp="1"/>
          </p:cNvSpPr>
          <p:nvPr>
            <p:ph type="title"/>
          </p:nvPr>
        </p:nvSpPr>
        <p:spPr/>
        <p:txBody>
          <a:bodyPr/>
          <a:lstStyle/>
          <a:p>
            <a:r>
              <a:rPr lang="en-US" dirty="0" err="1"/>
              <a:t>JetPay</a:t>
            </a:r>
            <a:r>
              <a:rPr lang="en-US" dirty="0"/>
              <a:t> (Global Pay) Credit Report</a:t>
            </a:r>
          </a:p>
        </p:txBody>
      </p:sp>
    </p:spTree>
    <p:extLst>
      <p:ext uri="{BB962C8B-B14F-4D97-AF65-F5344CB8AC3E}">
        <p14:creationId xmlns:p14="http://schemas.microsoft.com/office/powerpoint/2010/main" val="976598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028A-CB28-5C1D-6662-BE169C29912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09C811-A03F-CAF0-A67D-18FB555F8100}"/>
              </a:ext>
            </a:extLst>
          </p:cNvPr>
          <p:cNvSpPr>
            <a:spLocks noGrp="1"/>
          </p:cNvSpPr>
          <p:nvPr>
            <p:ph type="body" idx="1"/>
          </p:nvPr>
        </p:nvSpPr>
        <p:spPr/>
        <p:txBody>
          <a:bodyPr>
            <a:normAutofit/>
          </a:bodyPr>
          <a:lstStyle/>
          <a:p>
            <a:pPr marL="0" indent="0">
              <a:buNone/>
            </a:pPr>
            <a:r>
              <a:rPr lang="en-US" dirty="0"/>
              <a:t>COGNOS</a:t>
            </a:r>
          </a:p>
          <a:p>
            <a:pPr marL="0" indent="0">
              <a:buNone/>
            </a:pPr>
            <a:endParaRPr lang="en-US" dirty="0"/>
          </a:p>
          <a:p>
            <a:r>
              <a:rPr lang="en-US" dirty="0"/>
              <a:t>Cases Disposed with No Fees</a:t>
            </a:r>
          </a:p>
          <a:p>
            <a:r>
              <a:rPr lang="en-US" dirty="0"/>
              <a:t>Excess Revenue Exception Report</a:t>
            </a:r>
          </a:p>
          <a:p>
            <a:r>
              <a:rPr lang="en-US" dirty="0"/>
              <a:t>Outstanding Costs Not Associated to a Payment Plan</a:t>
            </a:r>
          </a:p>
          <a:p>
            <a:r>
              <a:rPr lang="en-US" dirty="0"/>
              <a:t>Outstanding Costs Not Associated to a Party</a:t>
            </a:r>
          </a:p>
          <a:p>
            <a:r>
              <a:rPr lang="en-US" dirty="0"/>
              <a:t>Payment Plans Without Social Security Number</a:t>
            </a:r>
          </a:p>
          <a:p>
            <a:r>
              <a:rPr lang="en-US" dirty="0"/>
              <a:t>Payment Plans sent to debt collection</a:t>
            </a:r>
          </a:p>
          <a:p>
            <a:pPr marL="0" indent="0">
              <a:buNone/>
            </a:pPr>
            <a:endParaRPr lang="en-US" dirty="0"/>
          </a:p>
        </p:txBody>
      </p:sp>
      <p:sp>
        <p:nvSpPr>
          <p:cNvPr id="3" name="Title 2">
            <a:extLst>
              <a:ext uri="{FF2B5EF4-FFF2-40B4-BE49-F238E27FC236}">
                <a16:creationId xmlns:a16="http://schemas.microsoft.com/office/drawing/2014/main" id="{6A45C8F6-E369-5F67-03E1-AC26E6B0B8A2}"/>
              </a:ext>
            </a:extLst>
          </p:cNvPr>
          <p:cNvSpPr>
            <a:spLocks noGrp="1"/>
          </p:cNvSpPr>
          <p:nvPr>
            <p:ph type="title"/>
          </p:nvPr>
        </p:nvSpPr>
        <p:spPr/>
        <p:txBody>
          <a:bodyPr>
            <a:normAutofit fontScale="90000"/>
          </a:bodyPr>
          <a:lstStyle/>
          <a:p>
            <a:r>
              <a:rPr lang="en-US" dirty="0"/>
              <a:t>Quarterly or Semi-Annually Reports</a:t>
            </a:r>
          </a:p>
        </p:txBody>
      </p:sp>
      <p:sp>
        <p:nvSpPr>
          <p:cNvPr id="4" name="Subtitle 3">
            <a:extLst>
              <a:ext uri="{FF2B5EF4-FFF2-40B4-BE49-F238E27FC236}">
                <a16:creationId xmlns:a16="http://schemas.microsoft.com/office/drawing/2014/main" id="{4A5EA3A1-6ACD-5277-A088-E87FDFA222A4}"/>
              </a:ext>
            </a:extLst>
          </p:cNvPr>
          <p:cNvSpPr>
            <a:spLocks noGrp="1"/>
          </p:cNvSpPr>
          <p:nvPr>
            <p:ph type="subTitle" idx="10"/>
          </p:nvPr>
        </p:nvSpPr>
        <p:spPr/>
        <p:txBody>
          <a:bodyPr/>
          <a:lstStyle/>
          <a:p>
            <a:r>
              <a:rPr lang="en-US" dirty="0"/>
              <a:t>At minimum Annually, but Quarterly is Best Practice</a:t>
            </a:r>
          </a:p>
        </p:txBody>
      </p:sp>
    </p:spTree>
    <p:extLst>
      <p:ext uri="{BB962C8B-B14F-4D97-AF65-F5344CB8AC3E}">
        <p14:creationId xmlns:p14="http://schemas.microsoft.com/office/powerpoint/2010/main" val="678530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EFEE-93A9-4432-BEE4-462FD51AA02F}"/>
              </a:ext>
            </a:extLst>
          </p:cNvPr>
          <p:cNvSpPr>
            <a:spLocks noGrp="1"/>
          </p:cNvSpPr>
          <p:nvPr>
            <p:ph type="title"/>
          </p:nvPr>
        </p:nvSpPr>
        <p:spPr/>
        <p:txBody>
          <a:bodyPr>
            <a:normAutofit fontScale="90000"/>
          </a:bodyPr>
          <a:lstStyle/>
          <a:p>
            <a:r>
              <a:rPr lang="en-US" b="1" dirty="0">
                <a:solidFill>
                  <a:schemeClr val="lt1"/>
                </a:solidFill>
                <a:latin typeface="Roboto Slab"/>
                <a:ea typeface="Roboto Slab"/>
                <a:cs typeface="Roboto Slab"/>
                <a:sym typeface="Roboto Slab"/>
              </a:rPr>
              <a:t>Contact information</a:t>
            </a:r>
            <a:br>
              <a:rPr lang="en-US" b="1" dirty="0">
                <a:solidFill>
                  <a:schemeClr val="lt1"/>
                </a:solidFill>
                <a:latin typeface="Roboto Slab"/>
                <a:ea typeface="Roboto Slab"/>
                <a:cs typeface="Roboto Slab"/>
                <a:sym typeface="Roboto Slab"/>
              </a:rPr>
            </a:br>
            <a:r>
              <a:rPr lang="en-US" b="1" dirty="0">
                <a:solidFill>
                  <a:schemeClr val="lt1"/>
                </a:solidFill>
                <a:latin typeface="Roboto Slab"/>
                <a:ea typeface="Roboto Slab"/>
                <a:cs typeface="Roboto Slab"/>
                <a:sym typeface="Roboto Slab"/>
              </a:rPr>
              <a:t>         </a:t>
            </a:r>
            <a:r>
              <a:rPr lang="en-US" b="1" dirty="0">
                <a:latin typeface="Roboto Slab"/>
                <a:ea typeface="Roboto Slab"/>
                <a:cs typeface="Roboto Slab"/>
                <a:sym typeface="Roboto Slab"/>
              </a:rPr>
              <a:t>Contact information</a:t>
            </a:r>
            <a:br>
              <a:rPr lang="en-US" b="1" dirty="0">
                <a:solidFill>
                  <a:schemeClr val="lt1"/>
                </a:solidFill>
                <a:latin typeface="Roboto Slab"/>
                <a:ea typeface="Roboto Slab"/>
                <a:cs typeface="Roboto Slab"/>
                <a:sym typeface="Roboto Slab"/>
              </a:rPr>
            </a:br>
            <a:endParaRPr lang="en-US" dirty="0"/>
          </a:p>
        </p:txBody>
      </p:sp>
      <p:sp>
        <p:nvSpPr>
          <p:cNvPr id="5" name="Content Placeholder 4">
            <a:extLst>
              <a:ext uri="{FF2B5EF4-FFF2-40B4-BE49-F238E27FC236}">
                <a16:creationId xmlns:a16="http://schemas.microsoft.com/office/drawing/2014/main" id="{232A347E-91E8-48B8-A10E-CC4C3BA2D73F}"/>
              </a:ext>
            </a:extLst>
          </p:cNvPr>
          <p:cNvSpPr>
            <a:spLocks noGrp="1"/>
          </p:cNvSpPr>
          <p:nvPr>
            <p:ph idx="1"/>
          </p:nvPr>
        </p:nvSpPr>
        <p:spPr>
          <a:xfrm>
            <a:off x="628650" y="1589650"/>
            <a:ext cx="7886700" cy="4903224"/>
          </a:xfrm>
        </p:spPr>
        <p:txBody>
          <a:bodyPr>
            <a:normAutofit/>
          </a:bodyPr>
          <a:lstStyle/>
          <a:p>
            <a:pPr marL="0" indent="0" algn="ctr">
              <a:buNone/>
            </a:pPr>
            <a:endParaRPr lang="en-US" sz="2400" dirty="0"/>
          </a:p>
          <a:p>
            <a:pPr marL="0" indent="0" algn="ctr">
              <a:buNone/>
            </a:pPr>
            <a:r>
              <a:rPr lang="en-US" b="1" dirty="0"/>
              <a:t>OSCA Accounting and Court Review </a:t>
            </a:r>
          </a:p>
          <a:p>
            <a:pPr marL="0" indent="0" algn="ctr">
              <a:buNone/>
            </a:pPr>
            <a:r>
              <a:rPr lang="en-US" b="1" dirty="0"/>
              <a:t>Assistance Section</a:t>
            </a:r>
          </a:p>
          <a:p>
            <a:pPr marL="0" indent="0" algn="ctr">
              <a:buNone/>
            </a:pPr>
            <a:endParaRPr lang="en-US" sz="2400" dirty="0"/>
          </a:p>
          <a:p>
            <a:pPr marL="0" indent="0" algn="ctr">
              <a:buNone/>
            </a:pPr>
            <a:endParaRPr lang="en-US" sz="2400" dirty="0"/>
          </a:p>
          <a:p>
            <a:pPr marL="0" indent="0" algn="ctr">
              <a:buNone/>
            </a:pPr>
            <a:r>
              <a:rPr lang="en-US" sz="2400" b="1" dirty="0"/>
              <a:t>OSCA Help Desk</a:t>
            </a:r>
          </a:p>
          <a:p>
            <a:pPr marL="0" indent="0" algn="ctr">
              <a:buNone/>
            </a:pPr>
            <a:r>
              <a:rPr lang="en-US" sz="2400" b="1" dirty="0"/>
              <a:t>1-573-751-4377 or 1-888-541-4894, </a:t>
            </a:r>
          </a:p>
          <a:p>
            <a:pPr marL="0" indent="0" algn="ctr">
              <a:buNone/>
            </a:pPr>
            <a:r>
              <a:rPr lang="en-US" sz="2400" b="1" dirty="0"/>
              <a:t>Option 2 for Accounting Assistance Unit</a:t>
            </a:r>
          </a:p>
          <a:p>
            <a:pPr marL="0" indent="0" algn="ctr">
              <a:buNone/>
            </a:pPr>
            <a:r>
              <a:rPr lang="en-US" sz="2400" b="1" dirty="0"/>
              <a:t>Or</a:t>
            </a:r>
          </a:p>
          <a:p>
            <a:pPr marL="0" indent="0" algn="ctr">
              <a:buNone/>
            </a:pPr>
            <a:r>
              <a:rPr lang="en-US" sz="2400" b="1" dirty="0"/>
              <a:t>Email – OSCA.help.desk@courts.mo.gov</a:t>
            </a:r>
          </a:p>
          <a:p>
            <a:pPr marL="0" indent="0">
              <a:buNone/>
            </a:pPr>
            <a:endParaRPr lang="en-US" dirty="0"/>
          </a:p>
        </p:txBody>
      </p:sp>
    </p:spTree>
    <p:extLst>
      <p:ext uri="{BB962C8B-B14F-4D97-AF65-F5344CB8AC3E}">
        <p14:creationId xmlns:p14="http://schemas.microsoft.com/office/powerpoint/2010/main" val="4118922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subTitle" idx="4294967295"/>
          </p:nvPr>
        </p:nvSpPr>
        <p:spPr>
          <a:xfrm>
            <a:off x="685800" y="1362476"/>
            <a:ext cx="7884600" cy="3810299"/>
          </a:xfrm>
          <a:prstGeom prst="rect">
            <a:avLst/>
          </a:prstGeom>
        </p:spPr>
        <p:txBody>
          <a:bodyPr vert="horz" lIns="91425" tIns="91425" rIns="91425" bIns="91425" rtlCol="0" anchor="ctr" anchorCtr="0">
            <a:noAutofit/>
          </a:bodyPr>
          <a:lstStyle/>
          <a:p>
            <a:pPr>
              <a:spcBef>
                <a:spcPts val="0"/>
              </a:spcBef>
              <a:buClr>
                <a:schemeClr val="dk1"/>
              </a:buClr>
              <a:buSzPct val="61111"/>
              <a:buNone/>
            </a:pPr>
            <a:endParaRPr lang="en" sz="6000" b="1" dirty="0">
              <a:solidFill>
                <a:schemeClr val="lt1"/>
              </a:solidFill>
              <a:latin typeface="Roboto Slab"/>
              <a:ea typeface="Roboto Slab"/>
              <a:cs typeface="Roboto Slab"/>
              <a:sym typeface="Roboto Slab"/>
            </a:endParaRPr>
          </a:p>
          <a:p>
            <a:pPr>
              <a:spcBef>
                <a:spcPts val="0"/>
              </a:spcBef>
              <a:buClr>
                <a:schemeClr val="dk1"/>
              </a:buClr>
              <a:buSzPct val="61111"/>
              <a:buNone/>
            </a:pPr>
            <a:r>
              <a:rPr lang="en" sz="6000" b="1" dirty="0">
                <a:solidFill>
                  <a:schemeClr val="lt1"/>
                </a:solidFill>
                <a:latin typeface="Roboto Slab"/>
                <a:ea typeface="Roboto Slab"/>
                <a:cs typeface="Roboto Slab"/>
                <a:sym typeface="Roboto Slab"/>
              </a:rPr>
              <a:t>THANK </a:t>
            </a:r>
            <a:r>
              <a:rPr lang="en-US" sz="6000" b="1" dirty="0">
                <a:solidFill>
                  <a:schemeClr val="lt1"/>
                </a:solidFill>
                <a:latin typeface="Roboto Slab"/>
                <a:ea typeface="Roboto Slab"/>
                <a:cs typeface="Roboto Slab"/>
                <a:sym typeface="Roboto Slab"/>
              </a:rPr>
              <a:t>YOU</a:t>
            </a:r>
            <a:endParaRPr lang="en" sz="6000" b="1" dirty="0">
              <a:solidFill>
                <a:schemeClr val="lt1"/>
              </a:solidFill>
              <a:latin typeface="Roboto Slab"/>
              <a:ea typeface="Roboto Slab"/>
              <a:cs typeface="Roboto Slab"/>
              <a:sym typeface="Roboto Slab"/>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r>
              <a:rPr lang="en-US" sz="2400" dirty="0">
                <a:solidFill>
                  <a:srgbClr val="FFFFFF"/>
                </a:solidFill>
              </a:rPr>
              <a:t>Accounting &amp; Court Review Assistance Section</a:t>
            </a:r>
          </a:p>
          <a:p>
            <a:pPr>
              <a:spcBef>
                <a:spcPts val="0"/>
              </a:spcBef>
              <a:buClr>
                <a:schemeClr val="dk1"/>
              </a:buClr>
              <a:buSzPct val="45833"/>
              <a:buNone/>
            </a:pPr>
            <a:r>
              <a:rPr lang="en-US" sz="2400" dirty="0">
                <a:solidFill>
                  <a:srgbClr val="FFFFFF"/>
                </a:solidFill>
              </a:rPr>
              <a:t>OSCA Court Business Services Division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5756" y="1281723"/>
            <a:ext cx="3498244" cy="3291840"/>
          </a:xfrm>
          <a:prstGeom prst="rect">
            <a:avLst/>
          </a:prstGeom>
        </p:spPr>
      </p:pic>
    </p:spTree>
    <p:extLst>
      <p:ext uri="{BB962C8B-B14F-4D97-AF65-F5344CB8AC3E}">
        <p14:creationId xmlns:p14="http://schemas.microsoft.com/office/powerpoint/2010/main" val="1511049246"/>
      </p:ext>
    </p:extLst>
  </p:cSld>
  <p:clrMapOvr>
    <a:masterClrMapping/>
  </p:clrMapOvr>
  <p:transition spd="slow">
    <p:cut/>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25" tIns="91425" rIns="91425" bIns="91425" rtlCol="0" anchor="ctr" anchorCtr="0">
        <a:noAutofit/>
      </a:bodyPr>
      <a:lstStyle>
        <a:defPPr algn="ctr">
          <a:spcBef>
            <a:spcPts val="0"/>
          </a:spcBef>
          <a:buClr>
            <a:schemeClr val="dk1"/>
          </a:buClr>
          <a:buSzPct val="61111"/>
          <a:buFont typeface="Arial" panose="020B0604020202020204" pitchFamily="34" charset="0"/>
          <a:buNone/>
          <a:defRPr sz="4400" b="1" dirty="0" smtClean="0">
            <a:solidFill>
              <a:schemeClr val="lt1"/>
            </a:solidFill>
            <a:latin typeface="Roboto Slab"/>
            <a:ea typeface="Roboto Slab"/>
            <a:cs typeface="Roboto Slab"/>
            <a:sym typeface="Roboto Slab"/>
          </a:defRPr>
        </a:defPPr>
      </a:lstStyle>
    </a:txDef>
  </a:objectDefaults>
  <a:extraClrSchemeLst/>
  <a:extLst>
    <a:ext uri="{05A4C25C-085E-4340-85A3-A5531E510DB2}">
      <thm15:themeFamily xmlns:thm15="http://schemas.microsoft.com/office/thememl/2012/main" name="OSCA Template 2017.pptx" id="{BDA473A6-347B-4657-A3BC-938AA015A32E}" vid="{FA913FE1-BC00-43CC-ABB3-04BBB2941F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OSCA Template 2017</Template>
  <TotalTime>5105</TotalTime>
  <Words>1146</Words>
  <Application>Microsoft Office PowerPoint</Application>
  <PresentationFormat>On-screen Show (4:3)</PresentationFormat>
  <Paragraphs>169</Paragraphs>
  <Slides>28</Slides>
  <Notes>2</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Impact</vt:lpstr>
      <vt:lpstr>Nixie One</vt:lpstr>
      <vt:lpstr>Roboto Slab</vt:lpstr>
      <vt:lpstr>Times New Roman</vt:lpstr>
      <vt:lpstr>Office Theme</vt:lpstr>
      <vt:lpstr>Bank Reconciliation COGNOS Reports &amp;  OSCA Reports / SMC Reports</vt:lpstr>
      <vt:lpstr>Introduction to the Accounting Team</vt:lpstr>
      <vt:lpstr>Today’s Agenda</vt:lpstr>
      <vt:lpstr>Accounting Responsibilities</vt:lpstr>
      <vt:lpstr>Accounting Responsibilities</vt:lpstr>
      <vt:lpstr>Accounting Responsibilities</vt:lpstr>
      <vt:lpstr>SMC Reports</vt:lpstr>
      <vt:lpstr>Case Party Fee Report</vt:lpstr>
      <vt:lpstr>In Development – General Ledger Report</vt:lpstr>
      <vt:lpstr>In Development – Open Items Report</vt:lpstr>
      <vt:lpstr>In Development – Deposit Report</vt:lpstr>
      <vt:lpstr>Daily Reports</vt:lpstr>
      <vt:lpstr>Monthly Reports</vt:lpstr>
      <vt:lpstr>Monthly Reports</vt:lpstr>
      <vt:lpstr>COGNOS – Automated Cashier Session Status Report</vt:lpstr>
      <vt:lpstr>COGNOS – Fee Adjustments</vt:lpstr>
      <vt:lpstr>COGNOS – Municipal Division Summary Reporting Form</vt:lpstr>
      <vt:lpstr>OSCA – Deposit Report</vt:lpstr>
      <vt:lpstr>Deposits In Transit </vt:lpstr>
      <vt:lpstr>Receipt Listing</vt:lpstr>
      <vt:lpstr>JetPay Magic (Global Pay) Reports</vt:lpstr>
      <vt:lpstr>JetPay Magic (Global Pay) Reports</vt:lpstr>
      <vt:lpstr>JetPay (Global Pay) Funding Report</vt:lpstr>
      <vt:lpstr>JetPay (Global Pay) Check Returns Report</vt:lpstr>
      <vt:lpstr>JetPay (Global Pay) Credit Report</vt:lpstr>
      <vt:lpstr>Quarterly or Semi-Annually Reports</vt:lpstr>
      <vt:lpstr>Contact information          Contact information </vt:lpstr>
      <vt:lpstr>PowerPoint Presentation</vt:lpstr>
    </vt:vector>
  </TitlesOfParts>
  <Company>Office of State Courts Administrator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Show-Me Courts Bank Reconciliations</dc:title>
  <dc:creator>Susan E. Shields</dc:creator>
  <cp:lastModifiedBy>Angela D. Fisher</cp:lastModifiedBy>
  <cp:revision>221</cp:revision>
  <cp:lastPrinted>2024-10-24T16:21:55Z</cp:lastPrinted>
  <dcterms:created xsi:type="dcterms:W3CDTF">2021-05-18T13:13:40Z</dcterms:created>
  <dcterms:modified xsi:type="dcterms:W3CDTF">2026-10-14T13:02:26Z</dcterms:modified>
</cp:coreProperties>
</file>