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Codec Pro" panose="020B0604020202020204" charset="0"/>
      <p:regular r:id="rId14"/>
    </p:embeddedFont>
    <p:embeddedFont>
      <p:font typeface="Codec Pro Bold" panose="020B0604020202020204" charset="0"/>
      <p:regular r:id="rId15"/>
    </p:embeddedFont>
    <p:embeddedFont>
      <p:font typeface="Codec Pro Light" panose="020B0604020202020204" charset="0"/>
      <p:regular r:id="rId16"/>
    </p:embeddedFont>
    <p:embeddedFont>
      <p:font typeface="Lora Bold" panose="020B0604020202020204" charset="0"/>
      <p:regular r:id="rId17"/>
    </p:embeddedFont>
    <p:embeddedFont>
      <p:font typeface="Playfair Display" panose="00000500000000000000" pitchFamily="2" charset="0"/>
      <p:regular r:id="rId18"/>
    </p:embeddedFont>
    <p:embeddedFont>
      <p:font typeface="Playfair Display Bold" panose="00000800000000000000" charset="0"/>
      <p:regular r:id="rId19"/>
    </p:embeddedFont>
    <p:embeddedFont>
      <p:font typeface="Playfair Display Ultra-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1234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517113">
            <a:off x="5883917" y="1234359"/>
            <a:ext cx="14781302" cy="8437523"/>
          </a:xfrm>
          <a:custGeom>
            <a:avLst/>
            <a:gdLst/>
            <a:ahLst/>
            <a:cxnLst/>
            <a:rect l="l" t="t" r="r" b="b"/>
            <a:pathLst>
              <a:path w="14781302" h="8437523">
                <a:moveTo>
                  <a:pt x="0" y="0"/>
                </a:moveTo>
                <a:lnTo>
                  <a:pt x="14781301" y="0"/>
                </a:lnTo>
                <a:lnTo>
                  <a:pt x="14781301" y="8437524"/>
                </a:lnTo>
                <a:lnTo>
                  <a:pt x="0" y="84375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453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7073236">
            <a:off x="-7114306" y="4625135"/>
            <a:ext cx="14228613" cy="8122035"/>
          </a:xfrm>
          <a:custGeom>
            <a:avLst/>
            <a:gdLst/>
            <a:ahLst/>
            <a:cxnLst/>
            <a:rect l="l" t="t" r="r" b="b"/>
            <a:pathLst>
              <a:path w="14228613" h="8122035">
                <a:moveTo>
                  <a:pt x="0" y="0"/>
                </a:moveTo>
                <a:lnTo>
                  <a:pt x="14228612" y="0"/>
                </a:lnTo>
                <a:lnTo>
                  <a:pt x="14228612" y="8122036"/>
                </a:lnTo>
                <a:lnTo>
                  <a:pt x="0" y="81220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</a:blip>
            <a:stretch>
              <a:fillRect r="-453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260798" y="1417911"/>
            <a:ext cx="3634939" cy="415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6"/>
              </a:lnSpc>
            </a:pPr>
            <a:r>
              <a:rPr lang="en-US" sz="2800" b="1">
                <a:solidFill>
                  <a:srgbClr val="0B132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Deborah Mitchell, JD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2355" y="5898431"/>
            <a:ext cx="15708533" cy="1461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035"/>
              </a:lnSpc>
            </a:pPr>
            <a:r>
              <a:rPr lang="en-US" sz="11035" b="1">
                <a:solidFill>
                  <a:srgbClr val="1C191A"/>
                </a:solidFill>
                <a:latin typeface="Lora Bold"/>
                <a:ea typeface="Lora Bold"/>
                <a:cs typeface="Lora Bold"/>
                <a:sym typeface="Lora Bold"/>
              </a:rPr>
              <a:t>Separation of Power(s)</a:t>
            </a:r>
          </a:p>
        </p:txBody>
      </p:sp>
      <p:sp>
        <p:nvSpPr>
          <p:cNvPr id="6" name="Freeform 6"/>
          <p:cNvSpPr/>
          <p:nvPr/>
        </p:nvSpPr>
        <p:spPr>
          <a:xfrm>
            <a:off x="1302355" y="1236936"/>
            <a:ext cx="719290" cy="719290"/>
          </a:xfrm>
          <a:custGeom>
            <a:avLst/>
            <a:gdLst/>
            <a:ahLst/>
            <a:cxnLst/>
            <a:rect l="l" t="t" r="r" b="b"/>
            <a:pathLst>
              <a:path w="719290" h="719290">
                <a:moveTo>
                  <a:pt x="0" y="0"/>
                </a:moveTo>
                <a:lnTo>
                  <a:pt x="719290" y="0"/>
                </a:lnTo>
                <a:lnTo>
                  <a:pt x="719290" y="719290"/>
                </a:lnTo>
                <a:lnTo>
                  <a:pt x="0" y="7192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85007" y="2110395"/>
            <a:ext cx="5385700" cy="1009103"/>
            <a:chOff x="0" y="0"/>
            <a:chExt cx="7180934" cy="1345470"/>
          </a:xfrm>
        </p:grpSpPr>
        <p:sp>
          <p:nvSpPr>
            <p:cNvPr id="3" name="TextBox 3"/>
            <p:cNvSpPr txBox="1"/>
            <p:nvPr/>
          </p:nvSpPr>
          <p:spPr>
            <a:xfrm>
              <a:off x="2127434" y="516468"/>
              <a:ext cx="5053500" cy="504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0"/>
                </a:lnSpc>
              </a:pPr>
              <a:r>
                <a:rPr lang="en-US" sz="2400" b="1">
                  <a:solidFill>
                    <a:srgbClr val="1C191A"/>
                  </a:solidFill>
                  <a:latin typeface="Codec Pro Bold"/>
                  <a:ea typeface="Codec Pro Bold"/>
                  <a:cs typeface="Codec Pro Bold"/>
                  <a:sym typeface="Codec Pro Bold"/>
                </a:rPr>
                <a:t>Introduction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1839379" cy="13168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657"/>
                </a:lnSpc>
              </a:pPr>
              <a:r>
                <a:rPr lang="en-US" sz="6657">
                  <a:solidFill>
                    <a:srgbClr val="C10404"/>
                  </a:solidFill>
                  <a:latin typeface="Codec Pro Light"/>
                  <a:ea typeface="Codec Pro Light"/>
                  <a:cs typeface="Codec Pro Light"/>
                  <a:sym typeface="Codec Pro Light"/>
                </a:rPr>
                <a:t>01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85007" y="4850982"/>
            <a:ext cx="5385700" cy="933569"/>
            <a:chOff x="0" y="0"/>
            <a:chExt cx="7180934" cy="1244759"/>
          </a:xfrm>
        </p:grpSpPr>
        <p:sp>
          <p:nvSpPr>
            <p:cNvPr id="6" name="TextBox 6"/>
            <p:cNvSpPr txBox="1"/>
            <p:nvPr/>
          </p:nvSpPr>
          <p:spPr>
            <a:xfrm>
              <a:off x="2127434" y="548747"/>
              <a:ext cx="5053500" cy="504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0"/>
                </a:lnSpc>
              </a:pPr>
              <a:r>
                <a:rPr lang="en-US" sz="2400" b="1">
                  <a:solidFill>
                    <a:srgbClr val="1C191A"/>
                  </a:solidFill>
                  <a:latin typeface="Codec Pro Bold"/>
                  <a:ea typeface="Codec Pro Bold"/>
                  <a:cs typeface="Codec Pro Bold"/>
                  <a:sym typeface="Codec Pro Bold"/>
                </a:rPr>
                <a:t>Constitutional Powers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8575"/>
              <a:ext cx="1637553" cy="1216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157"/>
                </a:lnSpc>
                <a:spcBef>
                  <a:spcPct val="0"/>
                </a:spcBef>
              </a:pPr>
              <a:r>
                <a:rPr lang="en-US" sz="6157" u="none" strike="noStrike">
                  <a:solidFill>
                    <a:srgbClr val="C10404"/>
                  </a:solidFill>
                  <a:latin typeface="Codec Pro Light"/>
                  <a:ea typeface="Codec Pro Light"/>
                  <a:cs typeface="Codec Pro Light"/>
                  <a:sym typeface="Codec Pro Light"/>
                </a:rPr>
                <a:t>03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385007" y="3414611"/>
            <a:ext cx="5385700" cy="933766"/>
            <a:chOff x="0" y="0"/>
            <a:chExt cx="7180934" cy="1245022"/>
          </a:xfrm>
        </p:grpSpPr>
        <p:sp>
          <p:nvSpPr>
            <p:cNvPr id="9" name="TextBox 9"/>
            <p:cNvSpPr txBox="1"/>
            <p:nvPr/>
          </p:nvSpPr>
          <p:spPr>
            <a:xfrm>
              <a:off x="2127434" y="516468"/>
              <a:ext cx="5053500" cy="5041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40"/>
                </a:lnSpc>
              </a:pPr>
              <a:r>
                <a:rPr lang="en-US" sz="2400" b="1">
                  <a:solidFill>
                    <a:srgbClr val="1C191A"/>
                  </a:solidFill>
                  <a:latin typeface="Codec Pro Bold"/>
                  <a:ea typeface="Codec Pro Bold"/>
                  <a:cs typeface="Codec Pro Bold"/>
                  <a:sym typeface="Codec Pro Bold"/>
                </a:rPr>
                <a:t>What Failed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8575"/>
              <a:ext cx="1702057" cy="12164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160"/>
                </a:lnSpc>
                <a:spcBef>
                  <a:spcPct val="0"/>
                </a:spcBef>
              </a:pPr>
              <a:r>
                <a:rPr lang="en-US" sz="6160" u="none" strike="noStrike">
                  <a:solidFill>
                    <a:srgbClr val="C10404"/>
                  </a:solidFill>
                  <a:latin typeface="Codec Pro Light"/>
                  <a:ea typeface="Codec Pro Light"/>
                  <a:cs typeface="Codec Pro Light"/>
                  <a:sym typeface="Codec Pro Light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394532" y="6287157"/>
            <a:ext cx="7051577" cy="1002794"/>
            <a:chOff x="0" y="0"/>
            <a:chExt cx="9402103" cy="1337058"/>
          </a:xfrm>
        </p:grpSpPr>
        <p:sp>
          <p:nvSpPr>
            <p:cNvPr id="12" name="TextBox 12"/>
            <p:cNvSpPr txBox="1"/>
            <p:nvPr/>
          </p:nvSpPr>
          <p:spPr>
            <a:xfrm>
              <a:off x="2212869" y="216548"/>
              <a:ext cx="7189234" cy="8783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2"/>
                </a:lnSpc>
              </a:pPr>
              <a:r>
                <a:rPr lang="en-US" sz="2184" b="1">
                  <a:solidFill>
                    <a:srgbClr val="1C191A"/>
                  </a:solidFill>
                  <a:latin typeface="Codec Pro Bold"/>
                  <a:ea typeface="Codec Pro Bold"/>
                  <a:cs typeface="Codec Pro Bold"/>
                  <a:sym typeface="Codec Pro Bold"/>
                </a:rPr>
                <a:t>Transferring Powers to State Government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8575"/>
              <a:ext cx="2789243" cy="13084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614"/>
                </a:lnSpc>
                <a:spcBef>
                  <a:spcPct val="0"/>
                </a:spcBef>
              </a:pPr>
              <a:r>
                <a:rPr lang="en-US" sz="6614" u="none" strike="noStrike">
                  <a:solidFill>
                    <a:srgbClr val="C10404"/>
                  </a:solidFill>
                  <a:latin typeface="Codec Pro Light"/>
                  <a:ea typeface="Codec Pro Light"/>
                  <a:cs typeface="Codec Pro Light"/>
                  <a:sym typeface="Codec Pro Light"/>
                </a:rPr>
                <a:t>04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10957096" y="3119498"/>
            <a:ext cx="5489013" cy="0"/>
          </a:xfrm>
          <a:prstGeom prst="line">
            <a:avLst/>
          </a:prstGeom>
          <a:ln w="38100" cap="flat">
            <a:solidFill>
              <a:srgbClr val="CDDA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>
            <a:off x="10863150" y="4348377"/>
            <a:ext cx="5582959" cy="0"/>
          </a:xfrm>
          <a:prstGeom prst="line">
            <a:avLst/>
          </a:prstGeom>
          <a:ln w="38100" cap="flat">
            <a:solidFill>
              <a:srgbClr val="CDDA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 flipV="1">
            <a:off x="10651772" y="5784552"/>
            <a:ext cx="5794337" cy="0"/>
          </a:xfrm>
          <a:prstGeom prst="line">
            <a:avLst/>
          </a:prstGeom>
          <a:ln w="38100" cap="flat">
            <a:solidFill>
              <a:srgbClr val="CDDAD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208080" y="4623435"/>
            <a:ext cx="6108624" cy="1068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7200" b="1" u="none" strike="noStrike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Overview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85007" y="7775726"/>
            <a:ext cx="7051577" cy="1002794"/>
            <a:chOff x="0" y="0"/>
            <a:chExt cx="9402103" cy="1337058"/>
          </a:xfrm>
        </p:grpSpPr>
        <p:sp>
          <p:nvSpPr>
            <p:cNvPr id="19" name="TextBox 19"/>
            <p:cNvSpPr txBox="1"/>
            <p:nvPr/>
          </p:nvSpPr>
          <p:spPr>
            <a:xfrm>
              <a:off x="2212869" y="419748"/>
              <a:ext cx="7189234" cy="4719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2"/>
                </a:lnSpc>
              </a:pPr>
              <a:r>
                <a:rPr lang="en-US" sz="2184" b="1">
                  <a:solidFill>
                    <a:srgbClr val="1C191A"/>
                  </a:solidFill>
                  <a:latin typeface="Codec Pro Bold"/>
                  <a:ea typeface="Codec Pro Bold"/>
                  <a:cs typeface="Codec Pro Bold"/>
                  <a:sym typeface="Codec Pro Bold"/>
                </a:rPr>
                <a:t>Transferring Powers to City Government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8575"/>
              <a:ext cx="2789243" cy="13084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614"/>
                </a:lnSpc>
                <a:spcBef>
                  <a:spcPct val="0"/>
                </a:spcBef>
              </a:pPr>
              <a:r>
                <a:rPr lang="en-US" sz="6614">
                  <a:solidFill>
                    <a:srgbClr val="C10404"/>
                  </a:solidFill>
                  <a:latin typeface="Codec Pro Light"/>
                  <a:ea typeface="Codec Pro Light"/>
                  <a:cs typeface="Codec Pro Light"/>
                  <a:sym typeface="Codec Pro Light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517113">
            <a:off x="1350314" y="-5164095"/>
            <a:ext cx="15587372" cy="20615191"/>
          </a:xfrm>
          <a:custGeom>
            <a:avLst/>
            <a:gdLst/>
            <a:ahLst/>
            <a:cxnLst/>
            <a:rect l="l" t="t" r="r" b="b"/>
            <a:pathLst>
              <a:path w="15587372" h="20615191">
                <a:moveTo>
                  <a:pt x="15587372" y="3284292"/>
                </a:moveTo>
                <a:lnTo>
                  <a:pt x="9748630" y="20615190"/>
                </a:lnTo>
                <a:lnTo>
                  <a:pt x="0" y="17330898"/>
                </a:lnTo>
                <a:lnTo>
                  <a:pt x="5838742" y="0"/>
                </a:lnTo>
                <a:lnTo>
                  <a:pt x="15587372" y="3284292"/>
                </a:lnTo>
                <a:close/>
              </a:path>
            </a:pathLst>
          </a:custGeom>
          <a:blipFill>
            <a:blip r:embed="rId2"/>
            <a:stretch>
              <a:fillRect l="-65846" r="-17091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859228"/>
            <a:ext cx="16230600" cy="8568545"/>
            <a:chOff x="0" y="0"/>
            <a:chExt cx="1720256" cy="9081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20256" cy="908167"/>
            </a:xfrm>
            <a:custGeom>
              <a:avLst/>
              <a:gdLst/>
              <a:ahLst/>
              <a:cxnLst/>
              <a:rect l="l" t="t" r="r" b="b"/>
              <a:pathLst>
                <a:path w="1720256" h="908167">
                  <a:moveTo>
                    <a:pt x="2981" y="0"/>
                  </a:moveTo>
                  <a:lnTo>
                    <a:pt x="1717275" y="0"/>
                  </a:lnTo>
                  <a:cubicBezTo>
                    <a:pt x="1718065" y="0"/>
                    <a:pt x="1718824" y="314"/>
                    <a:pt x="1719383" y="873"/>
                  </a:cubicBezTo>
                  <a:cubicBezTo>
                    <a:pt x="1719942" y="1432"/>
                    <a:pt x="1720256" y="2191"/>
                    <a:pt x="1720256" y="2981"/>
                  </a:cubicBezTo>
                  <a:lnTo>
                    <a:pt x="1720256" y="905186"/>
                  </a:lnTo>
                  <a:cubicBezTo>
                    <a:pt x="1720256" y="905976"/>
                    <a:pt x="1719942" y="906734"/>
                    <a:pt x="1719383" y="907294"/>
                  </a:cubicBezTo>
                  <a:cubicBezTo>
                    <a:pt x="1718824" y="907853"/>
                    <a:pt x="1718065" y="908167"/>
                    <a:pt x="1717275" y="908167"/>
                  </a:cubicBezTo>
                  <a:lnTo>
                    <a:pt x="2981" y="908167"/>
                  </a:lnTo>
                  <a:cubicBezTo>
                    <a:pt x="2191" y="908167"/>
                    <a:pt x="1432" y="907853"/>
                    <a:pt x="873" y="907294"/>
                  </a:cubicBezTo>
                  <a:cubicBezTo>
                    <a:pt x="314" y="906734"/>
                    <a:pt x="0" y="905976"/>
                    <a:pt x="0" y="905186"/>
                  </a:cubicBezTo>
                  <a:lnTo>
                    <a:pt x="0" y="2981"/>
                  </a:lnTo>
                  <a:cubicBezTo>
                    <a:pt x="0" y="2191"/>
                    <a:pt x="314" y="1432"/>
                    <a:pt x="873" y="873"/>
                  </a:cubicBezTo>
                  <a:cubicBezTo>
                    <a:pt x="1432" y="314"/>
                    <a:pt x="2191" y="0"/>
                    <a:pt x="298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20256" cy="946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  <a:p>
              <a:pPr algn="ctr">
                <a:lnSpc>
                  <a:spcPts val="2799"/>
                </a:lnSpc>
              </a:pPr>
              <a:endParaRPr/>
            </a:p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610335" y="2353887"/>
            <a:ext cx="7486517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7200" b="1" u="sng" strike="noStrike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Introduction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847589" y="1737879"/>
            <a:ext cx="6265343" cy="6811242"/>
            <a:chOff x="0" y="0"/>
            <a:chExt cx="970666" cy="10552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0666" cy="1055240"/>
            </a:xfrm>
            <a:custGeom>
              <a:avLst/>
              <a:gdLst/>
              <a:ahLst/>
              <a:cxnLst/>
              <a:rect l="l" t="t" r="r" b="b"/>
              <a:pathLst>
                <a:path w="970666" h="1055240">
                  <a:moveTo>
                    <a:pt x="0" y="0"/>
                  </a:moveTo>
                  <a:lnTo>
                    <a:pt x="970666" y="0"/>
                  </a:lnTo>
                  <a:lnTo>
                    <a:pt x="970666" y="1055240"/>
                  </a:lnTo>
                  <a:lnTo>
                    <a:pt x="0" y="1055240"/>
                  </a:lnTo>
                  <a:close/>
                </a:path>
              </a:pathLst>
            </a:custGeom>
            <a:blipFill>
              <a:blip r:embed="rId3"/>
              <a:stretch>
                <a:fillRect t="-5725" b="-76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610335" y="3650731"/>
            <a:ext cx="7721262" cy="4898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9"/>
              </a:lnSpc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Separation of Powers is designed to keep power from one person:  </a:t>
            </a:r>
          </a:p>
          <a:p>
            <a:pPr algn="l">
              <a:lnSpc>
                <a:spcPts val="3629"/>
              </a:lnSpc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NO KINGS!</a:t>
            </a:r>
          </a:p>
          <a:p>
            <a:pPr algn="l">
              <a:lnSpc>
                <a:spcPts val="3629"/>
              </a:lnSpc>
            </a:pPr>
            <a:endParaRPr lang="en-US" sz="3299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629"/>
              </a:lnSpc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The idea came from, among other brilliant minds, the inventor of bifocals, </a:t>
            </a:r>
          </a:p>
          <a:p>
            <a:pPr algn="l">
              <a:lnSpc>
                <a:spcPts val="3409"/>
              </a:lnSpc>
              <a:spcBef>
                <a:spcPct val="0"/>
              </a:spcBef>
            </a:pPr>
            <a:r>
              <a:rPr lang="en-US" sz="30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Benjamin Franklin, who was the oldest man in the Continental Congress during the Revolutionary War (benjamin-franklin-history.org/constitutional-convention/).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58027" y="523844"/>
            <a:ext cx="7740362" cy="4181050"/>
          </a:xfrm>
          <a:custGeom>
            <a:avLst/>
            <a:gdLst/>
            <a:ahLst/>
            <a:cxnLst/>
            <a:rect l="l" t="t" r="r" b="b"/>
            <a:pathLst>
              <a:path w="7740362" h="4181050">
                <a:moveTo>
                  <a:pt x="0" y="0"/>
                </a:moveTo>
                <a:lnTo>
                  <a:pt x="7740362" y="0"/>
                </a:lnTo>
                <a:lnTo>
                  <a:pt x="7740362" y="4181050"/>
                </a:lnTo>
                <a:lnTo>
                  <a:pt x="0" y="4181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51" r="-11151" b="-316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487491" y="1332862"/>
            <a:ext cx="9208615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7200" b="1" u="sng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What Failed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47532" y="4959033"/>
            <a:ext cx="15537045" cy="4585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9"/>
              </a:lnSpc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Articles of Confederation - Adopted by Continental Congress in 1777</a:t>
            </a:r>
          </a:p>
          <a:p>
            <a:pPr algn="l">
              <a:lnSpc>
                <a:spcPts val="3629"/>
              </a:lnSpc>
            </a:pPr>
            <a:endParaRPr lang="en-US" sz="3299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629"/>
              </a:lnSpc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First attempt to create a document that joined the states in a central government</a:t>
            </a:r>
          </a:p>
          <a:p>
            <a:pPr algn="l">
              <a:lnSpc>
                <a:spcPts val="3629"/>
              </a:lnSpc>
            </a:pPr>
            <a:endParaRPr lang="en-US" sz="3299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629"/>
              </a:lnSpc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10 years later, states were refusing to be a part of the new government, and asserted their independence by doing things such as establishing their own trade agreements with other countries</a:t>
            </a:r>
          </a:p>
          <a:p>
            <a:pPr algn="l">
              <a:lnSpc>
                <a:spcPts val="3629"/>
              </a:lnSpc>
            </a:pPr>
            <a:endParaRPr lang="en-US" sz="3299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629"/>
              </a:lnSpc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 civil war almost ensued!  Shay’s Rebellion pictured above.</a:t>
            </a:r>
          </a:p>
          <a:p>
            <a:pPr algn="l">
              <a:lnSpc>
                <a:spcPts val="3629"/>
              </a:lnSpc>
              <a:spcBef>
                <a:spcPct val="0"/>
              </a:spcBef>
            </a:pPr>
            <a:endParaRPr lang="en-US" sz="3299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8950" y="1028700"/>
            <a:ext cx="16413174" cy="8198559"/>
            <a:chOff x="0" y="0"/>
            <a:chExt cx="2288640" cy="11432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8640" cy="1143201"/>
            </a:xfrm>
            <a:custGeom>
              <a:avLst/>
              <a:gdLst/>
              <a:ahLst/>
              <a:cxnLst/>
              <a:rect l="l" t="t" r="r" b="b"/>
              <a:pathLst>
                <a:path w="2288640" h="1143201">
                  <a:moveTo>
                    <a:pt x="0" y="0"/>
                  </a:moveTo>
                  <a:lnTo>
                    <a:pt x="2288640" y="0"/>
                  </a:lnTo>
                  <a:lnTo>
                    <a:pt x="2288640" y="1143201"/>
                  </a:lnTo>
                  <a:lnTo>
                    <a:pt x="0" y="1143201"/>
                  </a:lnTo>
                  <a:close/>
                </a:path>
              </a:pathLst>
            </a:custGeom>
            <a:blipFill>
              <a:blip r:embed="rId2">
                <a:alphaModFix amt="69000"/>
              </a:blip>
              <a:stretch>
                <a:fillRect t="-138191" b="-1318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242731" y="5802875"/>
            <a:ext cx="12716911" cy="3424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3"/>
              </a:lnSpc>
            </a:pPr>
            <a:r>
              <a:rPr lang="en-US" sz="3266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1787 Constitut</a:t>
            </a:r>
            <a:r>
              <a:rPr lang="en-US" sz="3266" b="1">
                <a:solidFill>
                  <a:srgbClr val="2A2E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ional Co</a:t>
            </a:r>
            <a:r>
              <a:rPr lang="en-US" sz="3266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nvention de-emphasiz</a:t>
            </a:r>
            <a:r>
              <a:rPr lang="en-US" sz="3266" b="1">
                <a:solidFill>
                  <a:srgbClr val="2A2E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ed the sta</a:t>
            </a:r>
            <a:r>
              <a:rPr lang="en-US" sz="3266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tes, instead focusi</a:t>
            </a:r>
            <a:r>
              <a:rPr lang="en-US" sz="3266" b="1">
                <a:solidFill>
                  <a:srgbClr val="2A2E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ng on</a:t>
            </a:r>
            <a:r>
              <a:rPr lang="en-US" sz="3266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the people in the “United States” and </a:t>
            </a:r>
            <a:r>
              <a:rPr lang="en-US" sz="3266" b="1">
                <a:solidFill>
                  <a:srgbClr val="2A2E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 c</a:t>
            </a:r>
            <a:r>
              <a:rPr lang="en-US" sz="3266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entralized governme</a:t>
            </a:r>
            <a:r>
              <a:rPr lang="en-US" sz="3266" b="1">
                <a:solidFill>
                  <a:srgbClr val="2A2E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nt</a:t>
            </a:r>
            <a:r>
              <a:rPr lang="en-US" sz="3266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designed to represent all the people.</a:t>
            </a:r>
          </a:p>
          <a:p>
            <a:pPr algn="l">
              <a:lnSpc>
                <a:spcPts val="4573"/>
              </a:lnSpc>
            </a:pPr>
            <a:endParaRPr lang="en-US" sz="3266" b="1">
              <a:solidFill>
                <a:srgbClr val="FFFFFF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4573"/>
              </a:lnSpc>
            </a:pPr>
            <a:r>
              <a:rPr lang="en-US" sz="3266" b="1">
                <a:solidFill>
                  <a:srgbClr val="FFFFFF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Fearing the rise of a tyrant similar to George III,  the “Founders” designed the current three branches of government.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28950" y="2090164"/>
            <a:ext cx="16243848" cy="746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8"/>
              </a:lnSpc>
              <a:spcBef>
                <a:spcPct val="0"/>
              </a:spcBef>
            </a:pPr>
            <a:r>
              <a:rPr lang="en-US" sz="4771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WE GET TO CONSTITUTIONAL SEPARATION OF POWERS!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059547" flipV="1">
            <a:off x="2351295" y="-4813490"/>
            <a:ext cx="13585410" cy="19913980"/>
          </a:xfrm>
          <a:custGeom>
            <a:avLst/>
            <a:gdLst/>
            <a:ahLst/>
            <a:cxnLst/>
            <a:rect l="l" t="t" r="r" b="b"/>
            <a:pathLst>
              <a:path w="13585410" h="19913980">
                <a:moveTo>
                  <a:pt x="3487153" y="0"/>
                </a:moveTo>
                <a:lnTo>
                  <a:pt x="0" y="17952457"/>
                </a:lnTo>
                <a:lnTo>
                  <a:pt x="10098257" y="19913980"/>
                </a:lnTo>
                <a:lnTo>
                  <a:pt x="13585410" y="1961523"/>
                </a:lnTo>
                <a:lnTo>
                  <a:pt x="3487153" y="0"/>
                </a:lnTo>
                <a:close/>
              </a:path>
            </a:pathLst>
          </a:custGeom>
          <a:blipFill>
            <a:blip r:embed="rId2"/>
            <a:stretch>
              <a:fillRect t="-31145" r="-114611" b="-255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790928" y="1332862"/>
            <a:ext cx="16468372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7200" b="1" u="sng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Division of Powers - Stay in your Lane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9678" y="2986354"/>
            <a:ext cx="16768645" cy="7785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9"/>
              </a:lnSpc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Legislative branch:  Article I.  Congress has vast power, the most important being the “power of the purse.“  Congress also can:</a:t>
            </a:r>
          </a:p>
          <a:p>
            <a:pPr marL="712467" lvl="1" indent="-356233" algn="l">
              <a:lnSpc>
                <a:spcPts val="3629"/>
              </a:lnSpc>
              <a:buFont typeface="Arial"/>
              <a:buChar char="•"/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Write laws</a:t>
            </a:r>
          </a:p>
          <a:p>
            <a:pPr marL="712467" lvl="1" indent="-356233" algn="l">
              <a:lnSpc>
                <a:spcPts val="3629"/>
              </a:lnSpc>
              <a:buFont typeface="Arial"/>
              <a:buChar char="•"/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Levy taxes</a:t>
            </a:r>
          </a:p>
          <a:p>
            <a:pPr marL="712467" lvl="1" indent="-356233" algn="l">
              <a:lnSpc>
                <a:spcPts val="3629"/>
              </a:lnSpc>
              <a:buFont typeface="Arial"/>
              <a:buChar char="•"/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Borrow money</a:t>
            </a:r>
          </a:p>
          <a:p>
            <a:pPr marL="712467" lvl="1" indent="-356233" algn="l">
              <a:lnSpc>
                <a:spcPts val="3629"/>
              </a:lnSpc>
              <a:buFont typeface="Arial"/>
              <a:buChar char="•"/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Pay debts, and</a:t>
            </a:r>
          </a:p>
          <a:p>
            <a:pPr marL="712467" lvl="1" indent="-356233" algn="l">
              <a:lnSpc>
                <a:spcPts val="3629"/>
              </a:lnSpc>
              <a:buFont typeface="Arial"/>
              <a:buChar char="•"/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Declare war, among others</a:t>
            </a:r>
          </a:p>
          <a:p>
            <a:pPr algn="l">
              <a:lnSpc>
                <a:spcPts val="3629"/>
              </a:lnSpc>
            </a:pPr>
            <a:endParaRPr lang="en-US" sz="3299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629"/>
              </a:lnSpc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Executive branch:  Article II.  The President has power to check Congress with the veto (Congress can override!).  Also:</a:t>
            </a:r>
          </a:p>
          <a:p>
            <a:pPr marL="712467" lvl="1" indent="-356233" algn="l">
              <a:lnSpc>
                <a:spcPts val="3629"/>
              </a:lnSpc>
              <a:buFont typeface="Arial"/>
              <a:buChar char="•"/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Commander in Chief</a:t>
            </a:r>
          </a:p>
          <a:p>
            <a:pPr marL="712467" lvl="1" indent="-356233" algn="l">
              <a:lnSpc>
                <a:spcPts val="3629"/>
              </a:lnSpc>
              <a:buFont typeface="Arial"/>
              <a:buChar char="•"/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Appoint members of cabinet and judiciary (Senate must approve)</a:t>
            </a:r>
          </a:p>
          <a:p>
            <a:pPr marL="712467" lvl="1" indent="-356233" algn="l">
              <a:lnSpc>
                <a:spcPts val="3629"/>
              </a:lnSpc>
              <a:buFont typeface="Arial"/>
              <a:buChar char="•"/>
            </a:pPr>
            <a:r>
              <a:rPr lang="en-US" sz="3299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Enter treaties (with Senate approval), among others</a:t>
            </a:r>
          </a:p>
          <a:p>
            <a:pPr algn="l">
              <a:lnSpc>
                <a:spcPts val="3629"/>
              </a:lnSpc>
            </a:pPr>
            <a:endParaRPr lang="en-US" sz="3299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629"/>
              </a:lnSpc>
            </a:pPr>
            <a:endParaRPr lang="en-US" sz="3299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629"/>
              </a:lnSpc>
            </a:pPr>
            <a:endParaRPr lang="en-US" sz="3299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3629"/>
              </a:lnSpc>
              <a:spcBef>
                <a:spcPct val="0"/>
              </a:spcBef>
            </a:pPr>
            <a:endParaRPr lang="en-US" sz="3299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3877" y="3194027"/>
            <a:ext cx="15421108" cy="5319140"/>
            <a:chOff x="0" y="0"/>
            <a:chExt cx="4061526" cy="14009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61527" cy="1400926"/>
            </a:xfrm>
            <a:custGeom>
              <a:avLst/>
              <a:gdLst/>
              <a:ahLst/>
              <a:cxnLst/>
              <a:rect l="l" t="t" r="r" b="b"/>
              <a:pathLst>
                <a:path w="4061527" h="1400926">
                  <a:moveTo>
                    <a:pt x="0" y="0"/>
                  </a:moveTo>
                  <a:lnTo>
                    <a:pt x="4061527" y="0"/>
                  </a:lnTo>
                  <a:lnTo>
                    <a:pt x="4061527" y="1400926"/>
                  </a:lnTo>
                  <a:lnTo>
                    <a:pt x="0" y="14009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4061526" cy="13723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629"/>
                </a:lnSpc>
              </a:pPr>
              <a:r>
                <a:rPr lang="en-US" sz="3299" b="1">
                  <a:solidFill>
                    <a:srgbClr val="000000"/>
                  </a:solidFill>
                  <a:latin typeface="Playfair Display Ultra-Bold"/>
                  <a:ea typeface="Playfair Display Ultra-Bold"/>
                  <a:cs typeface="Playfair Display Ultra-Bold"/>
                  <a:sym typeface="Playfair Display Ultra-Bold"/>
                </a:rPr>
                <a:t>Judiciary:  Article III.  The Constitution names the Supreme Court, and calls all other courts “inferior courts.”  Thanks, guys.</a:t>
              </a:r>
            </a:p>
            <a:p>
              <a:pPr algn="l">
                <a:lnSpc>
                  <a:spcPts val="3629"/>
                </a:lnSpc>
              </a:pPr>
              <a:endParaRPr lang="en-US" sz="3299" b="1">
                <a:solidFill>
                  <a:srgbClr val="000000"/>
                </a:solidFill>
                <a:latin typeface="Playfair Display Ultra-Bold"/>
                <a:ea typeface="Playfair Display Ultra-Bold"/>
                <a:cs typeface="Playfair Display Ultra-Bold"/>
                <a:sym typeface="Playfair Display Ultra-Bold"/>
              </a:endParaRPr>
            </a:p>
            <a:p>
              <a:pPr algn="l">
                <a:lnSpc>
                  <a:spcPts val="3629"/>
                </a:lnSpc>
              </a:pPr>
              <a:r>
                <a:rPr lang="en-US" sz="3299" b="1">
                  <a:solidFill>
                    <a:srgbClr val="000000"/>
                  </a:solidFill>
                  <a:latin typeface="Playfair Display Ultra-Bold"/>
                  <a:ea typeface="Playfair Display Ultra-Bold"/>
                  <a:cs typeface="Playfair Display Ultra-Bold"/>
                  <a:sym typeface="Playfair Display Ultra-Bold"/>
                </a:rPr>
                <a:t>Courts have the power to:</a:t>
              </a:r>
            </a:p>
            <a:p>
              <a:pPr marL="712465" lvl="1" indent="-356233" algn="l">
                <a:lnSpc>
                  <a:spcPts val="3629"/>
                </a:lnSpc>
                <a:buFont typeface="Arial"/>
                <a:buChar char="•"/>
              </a:pPr>
              <a:r>
                <a:rPr lang="en-US" sz="3299" b="1">
                  <a:solidFill>
                    <a:srgbClr val="000000"/>
                  </a:solidFill>
                  <a:latin typeface="Playfair Display Ultra-Bold"/>
                  <a:ea typeface="Playfair Display Ultra-Bold"/>
                  <a:cs typeface="Playfair Display Ultra-Bold"/>
                  <a:sym typeface="Playfair Display Ultra-Bold"/>
                </a:rPr>
                <a:t>Hear disputes between citizens of different states or between different states;</a:t>
              </a:r>
            </a:p>
            <a:p>
              <a:pPr marL="712465" lvl="1" indent="-356233" algn="l">
                <a:lnSpc>
                  <a:spcPts val="3629"/>
                </a:lnSpc>
                <a:buFont typeface="Arial"/>
                <a:buChar char="•"/>
              </a:pPr>
              <a:r>
                <a:rPr lang="en-US" sz="3299" b="1">
                  <a:solidFill>
                    <a:srgbClr val="000000"/>
                  </a:solidFill>
                  <a:latin typeface="Playfair Display Ultra-Bold"/>
                  <a:ea typeface="Playfair Display Ultra-Bold"/>
                  <a:cs typeface="Playfair Display Ultra-Bold"/>
                  <a:sym typeface="Playfair Display Ultra-Bold"/>
                </a:rPr>
                <a:t>Guarantee the right to trial by jury;</a:t>
              </a:r>
            </a:p>
            <a:p>
              <a:pPr marL="712465" lvl="1" indent="-356233" algn="l">
                <a:lnSpc>
                  <a:spcPts val="3629"/>
                </a:lnSpc>
                <a:buFont typeface="Arial"/>
                <a:buChar char="•"/>
              </a:pPr>
              <a:r>
                <a:rPr lang="en-US" sz="3299" b="1">
                  <a:solidFill>
                    <a:srgbClr val="000000"/>
                  </a:solidFill>
                  <a:latin typeface="Playfair Display Ultra-Bold"/>
                  <a:ea typeface="Playfair Display Ultra-Bold"/>
                  <a:cs typeface="Playfair Display Ultra-Bold"/>
                  <a:sym typeface="Playfair Display Ultra-Bold"/>
                </a:rPr>
                <a:t>Deal with lawsuits concerning ambassadors; and</a:t>
              </a:r>
            </a:p>
            <a:p>
              <a:pPr marL="712465" lvl="1" indent="-356233" algn="l">
                <a:lnSpc>
                  <a:spcPts val="3629"/>
                </a:lnSpc>
                <a:buFont typeface="Arial"/>
                <a:buChar char="•"/>
              </a:pPr>
              <a:r>
                <a:rPr lang="en-US" sz="3299" b="1">
                  <a:solidFill>
                    <a:srgbClr val="000000"/>
                  </a:solidFill>
                  <a:latin typeface="Playfair Display Ultra-Bold"/>
                  <a:ea typeface="Playfair Display Ultra-Bold"/>
                  <a:cs typeface="Playfair Display Ultra-Bold"/>
                  <a:sym typeface="Playfair Display Ultra-Bold"/>
                </a:rPr>
                <a:t>Determine punishment of treason, as set out in Article III.</a:t>
              </a:r>
            </a:p>
            <a:p>
              <a:pPr algn="l">
                <a:lnSpc>
                  <a:spcPts val="3629"/>
                </a:lnSpc>
              </a:pPr>
              <a:endParaRPr lang="en-US" sz="3299" b="1">
                <a:solidFill>
                  <a:srgbClr val="000000"/>
                </a:solidFill>
                <a:latin typeface="Playfair Display Ultra-Bold"/>
                <a:ea typeface="Playfair Display Ultra-Bold"/>
                <a:cs typeface="Playfair Display Ultra-Bold"/>
                <a:sym typeface="Playfair Display Ultra-Bold"/>
              </a:endParaRPr>
            </a:p>
            <a:p>
              <a:pPr algn="l">
                <a:lnSpc>
                  <a:spcPts val="3629"/>
                </a:lnSpc>
              </a:pPr>
              <a:r>
                <a:rPr lang="en-US" sz="3299" b="1">
                  <a:solidFill>
                    <a:srgbClr val="000000"/>
                  </a:solidFill>
                  <a:latin typeface="Playfair Display Ultra-Bold"/>
                  <a:ea typeface="Playfair Display Ultra-Bold"/>
                  <a:cs typeface="Playfair Display Ultra-Bold"/>
                  <a:sym typeface="Playfair Display Ultra-Bold"/>
                </a:rPr>
                <a:t>Shortest article in the Constitution!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16066" y="1332862"/>
            <a:ext cx="10128823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7200" b="1" u="sng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Stay in your lane, cont.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973874"/>
          </a:xfrm>
          <a:custGeom>
            <a:avLst/>
            <a:gdLst/>
            <a:ahLst/>
            <a:cxnLst/>
            <a:rect l="l" t="t" r="r" b="b"/>
            <a:pathLst>
              <a:path w="18288000" h="10973874">
                <a:moveTo>
                  <a:pt x="0" y="0"/>
                </a:moveTo>
                <a:lnTo>
                  <a:pt x="18288000" y="0"/>
                </a:lnTo>
                <a:lnTo>
                  <a:pt x="18288000" y="10973874"/>
                </a:lnTo>
                <a:lnTo>
                  <a:pt x="0" y="10973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634" b="-753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237505" y="4278779"/>
            <a:ext cx="14203058" cy="469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1259" lvl="1" indent="-360630" algn="l">
              <a:lnSpc>
                <a:spcPts val="4676"/>
              </a:lnSpc>
              <a:buFont typeface="Arial"/>
              <a:buChar char="•"/>
            </a:pPr>
            <a:r>
              <a:rPr lang="en-US" sz="3340" spc="-66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Constitution sets out what the Federal government can and cannot do.  </a:t>
            </a:r>
          </a:p>
          <a:p>
            <a:pPr marL="721259" lvl="1" indent="-360630" algn="l">
              <a:lnSpc>
                <a:spcPts val="4676"/>
              </a:lnSpc>
              <a:buFont typeface="Arial"/>
              <a:buChar char="•"/>
            </a:pPr>
            <a:r>
              <a:rPr lang="en-US" sz="3340" spc="-66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Reserves rights for both the states and the people.  </a:t>
            </a:r>
          </a:p>
          <a:p>
            <a:pPr marL="721259" lvl="1" indent="-360630" algn="l">
              <a:lnSpc>
                <a:spcPts val="4676"/>
              </a:lnSpc>
              <a:buFont typeface="Arial"/>
              <a:buChar char="•"/>
            </a:pPr>
            <a:r>
              <a:rPr lang="en-US" sz="3340" spc="-66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Any power not specifically set out by the Constitution for the Federal government is reserved for the states or the people.  </a:t>
            </a:r>
          </a:p>
          <a:p>
            <a:pPr algn="l">
              <a:lnSpc>
                <a:spcPts val="4676"/>
              </a:lnSpc>
            </a:pPr>
            <a:endParaRPr lang="en-US" sz="3340" spc="-66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algn="l">
              <a:lnSpc>
                <a:spcPts val="4676"/>
              </a:lnSpc>
            </a:pPr>
            <a:r>
              <a:rPr lang="en-US" sz="3340" spc="-66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States set up governments to mirror the federal government - including Separation of Powers.</a:t>
            </a:r>
          </a:p>
          <a:p>
            <a:pPr algn="l">
              <a:lnSpc>
                <a:spcPts val="4676"/>
              </a:lnSpc>
              <a:spcBef>
                <a:spcPct val="0"/>
              </a:spcBef>
            </a:pPr>
            <a:endParaRPr lang="en-US" sz="3340" spc="-66">
              <a:solidFill>
                <a:srgbClr val="FFFFFF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90907" y="1214004"/>
            <a:ext cx="14203723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  <a:spcBef>
                <a:spcPct val="0"/>
              </a:spcBef>
            </a:pPr>
            <a:r>
              <a:rPr lang="en-US" sz="7200" b="1" u="sng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Back to the Benjamin</a:t>
            </a:r>
          </a:p>
        </p:txBody>
      </p:sp>
      <p:sp>
        <p:nvSpPr>
          <p:cNvPr id="3" name="Freeform 3"/>
          <p:cNvSpPr/>
          <p:nvPr/>
        </p:nvSpPr>
        <p:spPr>
          <a:xfrm rot="-10658011">
            <a:off x="14569964" y="8348173"/>
            <a:ext cx="24289370" cy="9539098"/>
          </a:xfrm>
          <a:custGeom>
            <a:avLst/>
            <a:gdLst/>
            <a:ahLst/>
            <a:cxnLst/>
            <a:rect l="l" t="t" r="r" b="b"/>
            <a:pathLst>
              <a:path w="24289370" h="9539098">
                <a:moveTo>
                  <a:pt x="0" y="0"/>
                </a:moveTo>
                <a:lnTo>
                  <a:pt x="24289370" y="0"/>
                </a:lnTo>
                <a:lnTo>
                  <a:pt x="24289370" y="9539099"/>
                </a:lnTo>
                <a:lnTo>
                  <a:pt x="0" y="95390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700000">
            <a:off x="-10686120" y="-8710047"/>
            <a:ext cx="24289370" cy="9539098"/>
          </a:xfrm>
          <a:custGeom>
            <a:avLst/>
            <a:gdLst/>
            <a:ahLst/>
            <a:cxnLst/>
            <a:rect l="l" t="t" r="r" b="b"/>
            <a:pathLst>
              <a:path w="24289370" h="9539098">
                <a:moveTo>
                  <a:pt x="0" y="0"/>
                </a:moveTo>
                <a:lnTo>
                  <a:pt x="24289370" y="0"/>
                </a:lnTo>
                <a:lnTo>
                  <a:pt x="24289370" y="9539099"/>
                </a:lnTo>
                <a:lnTo>
                  <a:pt x="0" y="95390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718184" y="6479064"/>
            <a:ext cx="15309589" cy="3469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b="1" spc="-65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Benjamin Franklin said this:  “I agree to this Constitution with all its faults, if they are such, because I think a general Government necessary for us. . .It astonishes me . . .to find this system approaching so near to perfection as it does;  . . I cannot help expressing a wish that every member of the Convention who may still have objections to it, would with me, on this occasion doubt a little of his own infallibility - and to make manifest our unanimity, put his name to this instrument.”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18184" y="1185429"/>
            <a:ext cx="4972440" cy="5224218"/>
            <a:chOff x="0" y="0"/>
            <a:chExt cx="770361" cy="8093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70361" cy="809368"/>
            </a:xfrm>
            <a:custGeom>
              <a:avLst/>
              <a:gdLst/>
              <a:ahLst/>
              <a:cxnLst/>
              <a:rect l="l" t="t" r="r" b="b"/>
              <a:pathLst>
                <a:path w="770361" h="809368">
                  <a:moveTo>
                    <a:pt x="0" y="0"/>
                  </a:moveTo>
                  <a:lnTo>
                    <a:pt x="770361" y="0"/>
                  </a:lnTo>
                  <a:lnTo>
                    <a:pt x="770361" y="809368"/>
                  </a:lnTo>
                  <a:lnTo>
                    <a:pt x="0" y="809368"/>
                  </a:lnTo>
                  <a:close/>
                </a:path>
              </a:pathLst>
            </a:custGeom>
            <a:blipFill>
              <a:blip r:embed="rId3"/>
              <a:stretch>
                <a:fillRect t="-7661" b="-96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11290" y="6179247"/>
            <a:ext cx="10065420" cy="3646089"/>
          </a:xfrm>
          <a:custGeom>
            <a:avLst/>
            <a:gdLst/>
            <a:ahLst/>
            <a:cxnLst/>
            <a:rect l="l" t="t" r="r" b="b"/>
            <a:pathLst>
              <a:path w="10065420" h="3646089">
                <a:moveTo>
                  <a:pt x="0" y="0"/>
                </a:moveTo>
                <a:lnTo>
                  <a:pt x="10065420" y="0"/>
                </a:lnTo>
                <a:lnTo>
                  <a:pt x="10065420" y="3646089"/>
                </a:lnTo>
                <a:lnTo>
                  <a:pt x="0" y="36460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48" t="-110254" r="-220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465563" y="1585278"/>
            <a:ext cx="13356873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7200" b="1" u="sng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The Tale of the Boxes (Lanes)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36627" y="2756853"/>
            <a:ext cx="13214747" cy="273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4900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City government mirrors Federal government:</a:t>
            </a:r>
          </a:p>
          <a:p>
            <a:pPr algn="ctr">
              <a:lnSpc>
                <a:spcPts val="1800"/>
              </a:lnSpc>
            </a:pPr>
            <a:endParaRPr lang="en-US" sz="4900" b="1">
              <a:solidFill>
                <a:srgbClr val="1C191A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marL="1057922" lvl="1" indent="-528961" algn="l">
              <a:lnSpc>
                <a:spcPts val="4900"/>
              </a:lnSpc>
              <a:buFont typeface="Arial"/>
              <a:buChar char="•"/>
            </a:pPr>
            <a:r>
              <a:rPr lang="en-US" sz="4900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Executive branch - Mayor and “cabinet”</a:t>
            </a:r>
          </a:p>
          <a:p>
            <a:pPr marL="1057922" lvl="1" indent="-528961" algn="l">
              <a:lnSpc>
                <a:spcPts val="4900"/>
              </a:lnSpc>
              <a:buFont typeface="Arial"/>
              <a:buChar char="•"/>
            </a:pPr>
            <a:r>
              <a:rPr lang="en-US" sz="4900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Legislative branch - City Council</a:t>
            </a:r>
          </a:p>
          <a:p>
            <a:pPr marL="1057922" lvl="1" indent="-528961" algn="l">
              <a:lnSpc>
                <a:spcPts val="4900"/>
              </a:lnSpc>
              <a:spcBef>
                <a:spcPct val="0"/>
              </a:spcBef>
              <a:buFont typeface="Arial"/>
              <a:buChar char="•"/>
            </a:pPr>
            <a:r>
              <a:rPr lang="en-US" sz="4900" b="1">
                <a:solidFill>
                  <a:srgbClr val="1C191A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Judiciary - Municipal Court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25985" y="7489006"/>
            <a:ext cx="950706" cy="366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6"/>
              </a:lnSpc>
              <a:spcBef>
                <a:spcPct val="0"/>
              </a:spcBef>
            </a:pPr>
            <a:r>
              <a:rPr lang="en-US" sz="2326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Mayor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46285" y="7489006"/>
            <a:ext cx="1070381" cy="366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6"/>
              </a:lnSpc>
              <a:spcBef>
                <a:spcPct val="0"/>
              </a:spcBef>
            </a:pPr>
            <a:r>
              <a:rPr lang="en-US" sz="2326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Council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986260" y="7489006"/>
            <a:ext cx="807719" cy="366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6"/>
              </a:lnSpc>
              <a:spcBef>
                <a:spcPct val="0"/>
              </a:spcBef>
            </a:pPr>
            <a:r>
              <a:rPr lang="en-US" sz="2326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Court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059547" flipV="1">
            <a:off x="2351295" y="-4813490"/>
            <a:ext cx="13585410" cy="19913980"/>
          </a:xfrm>
          <a:custGeom>
            <a:avLst/>
            <a:gdLst/>
            <a:ahLst/>
            <a:cxnLst/>
            <a:rect l="l" t="t" r="r" b="b"/>
            <a:pathLst>
              <a:path w="13585410" h="19913980">
                <a:moveTo>
                  <a:pt x="3487153" y="0"/>
                </a:moveTo>
                <a:lnTo>
                  <a:pt x="0" y="17952457"/>
                </a:lnTo>
                <a:lnTo>
                  <a:pt x="10098257" y="19913980"/>
                </a:lnTo>
                <a:lnTo>
                  <a:pt x="13585410" y="1961523"/>
                </a:lnTo>
                <a:lnTo>
                  <a:pt x="3487153" y="0"/>
                </a:lnTo>
                <a:close/>
              </a:path>
            </a:pathLst>
          </a:custGeom>
          <a:blipFill>
            <a:blip r:embed="rId2"/>
            <a:stretch>
              <a:fillRect l="-100934" t="-50173" r="-13676" b="-648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 rot="-5400000">
            <a:off x="2074873" y="149407"/>
            <a:ext cx="7840652" cy="784065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333">
                  <a:srgbClr val="FFFFFF">
                    <a:alpha val="56800"/>
                  </a:srgbClr>
                </a:gs>
                <a:gs pos="66667">
                  <a:srgbClr val="FFFFFF">
                    <a:alpha val="568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8372475" y="1223174"/>
            <a:ext cx="7840652" cy="784065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333">
                  <a:srgbClr val="FFFFFF">
                    <a:alpha val="56800"/>
                  </a:srgbClr>
                </a:gs>
                <a:gs pos="66667">
                  <a:srgbClr val="FFFFFF">
                    <a:alpha val="568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229588" y="742950"/>
            <a:ext cx="9828825" cy="1741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60"/>
              </a:lnSpc>
            </a:pPr>
            <a:r>
              <a:rPr lang="en-US" sz="9600" u="sng">
                <a:solidFill>
                  <a:srgbClr val="1C191A"/>
                </a:solidFill>
                <a:latin typeface="Codec Pro"/>
                <a:ea typeface="Codec Pro"/>
                <a:cs typeface="Codec Pro"/>
                <a:sym typeface="Codec Pro"/>
              </a:rPr>
              <a:t>Do or Don’t?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3723" y="2750065"/>
            <a:ext cx="16968208" cy="5592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3123" lvl="1" indent="-361562" algn="l">
              <a:lnSpc>
                <a:spcPts val="3349"/>
              </a:lnSpc>
              <a:buAutoNum type="arabicPeriod"/>
            </a:pPr>
            <a:r>
              <a:rPr lang="en-US" sz="3349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Mayor calls and wants to talk to the judge. </a:t>
            </a:r>
          </a:p>
          <a:p>
            <a:pPr algn="l">
              <a:lnSpc>
                <a:spcPts val="3349"/>
              </a:lnSpc>
            </a:pPr>
            <a:endParaRPr lang="en-US" sz="3349" b="1">
              <a:solidFill>
                <a:srgbClr val="1C191A"/>
              </a:solidFill>
              <a:latin typeface="Codec Pro Bold"/>
              <a:ea typeface="Codec Pro Bold"/>
              <a:cs typeface="Codec Pro Bold"/>
              <a:sym typeface="Codec Pro Bold"/>
            </a:endParaRPr>
          </a:p>
          <a:p>
            <a:pPr algn="l">
              <a:lnSpc>
                <a:spcPts val="3349"/>
              </a:lnSpc>
            </a:pPr>
            <a:r>
              <a:rPr lang="en-US" sz="3349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2. Judge receives a letter from a councilperson, who says that the case against</a:t>
            </a:r>
          </a:p>
          <a:p>
            <a:pPr algn="l">
              <a:lnSpc>
                <a:spcPts val="3349"/>
              </a:lnSpc>
            </a:pPr>
            <a:r>
              <a:rPr lang="en-US" sz="3349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   his neighbor for trash in the yard should be dismissed because the trash isn’t</a:t>
            </a:r>
          </a:p>
          <a:p>
            <a:pPr algn="l">
              <a:lnSpc>
                <a:spcPts val="3349"/>
              </a:lnSpc>
            </a:pPr>
            <a:r>
              <a:rPr lang="en-US" sz="3349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   that bad.</a:t>
            </a:r>
          </a:p>
          <a:p>
            <a:pPr algn="l">
              <a:lnSpc>
                <a:spcPts val="3349"/>
              </a:lnSpc>
            </a:pPr>
            <a:r>
              <a:rPr lang="en-US" sz="3349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</a:t>
            </a:r>
          </a:p>
          <a:p>
            <a:pPr algn="l">
              <a:lnSpc>
                <a:spcPts val="3349"/>
              </a:lnSpc>
            </a:pPr>
            <a:r>
              <a:rPr lang="en-US" sz="3349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3. Man walks in with suspiciously fat envelope and tells you that this is for the   </a:t>
            </a:r>
          </a:p>
          <a:p>
            <a:pPr algn="l">
              <a:lnSpc>
                <a:spcPts val="3349"/>
              </a:lnSpc>
            </a:pPr>
            <a:r>
              <a:rPr lang="en-US" sz="3349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    judge and not to tell anyone.</a:t>
            </a:r>
          </a:p>
          <a:p>
            <a:pPr algn="l">
              <a:lnSpc>
                <a:spcPts val="3349"/>
              </a:lnSpc>
            </a:pPr>
            <a:endParaRPr lang="en-US" sz="3349" b="1">
              <a:solidFill>
                <a:srgbClr val="1C191A"/>
              </a:solidFill>
              <a:latin typeface="Codec Pro Bold"/>
              <a:ea typeface="Codec Pro Bold"/>
              <a:cs typeface="Codec Pro Bold"/>
              <a:sym typeface="Codec Pro Bold"/>
            </a:endParaRPr>
          </a:p>
          <a:p>
            <a:pPr algn="l">
              <a:lnSpc>
                <a:spcPts val="3349"/>
              </a:lnSpc>
            </a:pPr>
            <a:r>
              <a:rPr lang="en-US" sz="3349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4. City Council orders judge to come to next council meeting to discuss the</a:t>
            </a:r>
          </a:p>
          <a:p>
            <a:pPr algn="l">
              <a:lnSpc>
                <a:spcPts val="3349"/>
              </a:lnSpc>
            </a:pPr>
            <a:r>
              <a:rPr lang="en-US" sz="3349" b="1">
                <a:solidFill>
                  <a:srgbClr val="1C191A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         judge’s order on a speeding case.</a:t>
            </a:r>
          </a:p>
          <a:p>
            <a:pPr algn="l">
              <a:lnSpc>
                <a:spcPts val="3349"/>
              </a:lnSpc>
            </a:pPr>
            <a:endParaRPr lang="en-US" sz="3349" b="1">
              <a:solidFill>
                <a:srgbClr val="1C191A"/>
              </a:solidFill>
              <a:latin typeface="Codec Pro Bold"/>
              <a:ea typeface="Codec Pro Bold"/>
              <a:cs typeface="Codec Pro Bold"/>
              <a:sym typeface="Codec Pro Bold"/>
            </a:endParaRPr>
          </a:p>
          <a:p>
            <a:pPr algn="l">
              <a:lnSpc>
                <a:spcPts val="3349"/>
              </a:lnSpc>
              <a:spcBef>
                <a:spcPct val="0"/>
              </a:spcBef>
            </a:pPr>
            <a:endParaRPr lang="en-US" sz="3349" b="1">
              <a:solidFill>
                <a:srgbClr val="1C191A"/>
              </a:solidFill>
              <a:latin typeface="Codec Pro Bold"/>
              <a:ea typeface="Codec Pro Bold"/>
              <a:cs typeface="Codec Pro Bold"/>
              <a:sym typeface="Codec Pro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DDA0074-5ADE-FC5E-F918-15B332861E43}"/>
              </a:ext>
            </a:extLst>
          </p:cNvPr>
          <p:cNvSpPr txBox="1"/>
          <p:nvPr/>
        </p:nvSpPr>
        <p:spPr>
          <a:xfrm>
            <a:off x="1600200" y="1714500"/>
            <a:ext cx="15392400" cy="51706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/>
              <a:t>?  Questions     ?</a:t>
            </a:r>
          </a:p>
          <a:p>
            <a:r>
              <a:rPr lang="en-US" sz="5400" dirty="0"/>
              <a:t>             </a:t>
            </a:r>
            <a:r>
              <a:rPr lang="en-US" sz="7200" dirty="0"/>
              <a:t>????                   </a:t>
            </a:r>
            <a:r>
              <a:rPr lang="en-US" sz="5400" dirty="0"/>
              <a:t>?????????    </a:t>
            </a:r>
          </a:p>
          <a:p>
            <a:endParaRPr lang="en-US" sz="5400" dirty="0"/>
          </a:p>
          <a:p>
            <a:r>
              <a:rPr lang="en-US" dirty="0"/>
              <a:t>???                                                                            </a:t>
            </a:r>
            <a:r>
              <a:rPr lang="en-US" sz="5400" dirty="0"/>
              <a:t>???????????                                       </a:t>
            </a:r>
          </a:p>
          <a:p>
            <a:r>
              <a:rPr lang="en-US" sz="5400" dirty="0"/>
              <a:t>                                               </a:t>
            </a:r>
            <a:r>
              <a:rPr lang="en-US" sz="9600" dirty="0"/>
              <a:t>????????</a:t>
            </a:r>
          </a:p>
        </p:txBody>
      </p:sp>
    </p:spTree>
    <p:extLst>
      <p:ext uri="{BB962C8B-B14F-4D97-AF65-F5344CB8AC3E}">
        <p14:creationId xmlns:p14="http://schemas.microsoft.com/office/powerpoint/2010/main" val="11874567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706</Words>
  <Application>Microsoft Office PowerPoint</Application>
  <PresentationFormat>Custom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Playfair Display Bold</vt:lpstr>
      <vt:lpstr>Calibri</vt:lpstr>
      <vt:lpstr>Lora Bold</vt:lpstr>
      <vt:lpstr>Arial</vt:lpstr>
      <vt:lpstr>Codec Pro Light</vt:lpstr>
      <vt:lpstr>Playfair Display Ultra-Bold</vt:lpstr>
      <vt:lpstr>Codec Pro</vt:lpstr>
      <vt:lpstr>Playfair Display</vt:lpstr>
      <vt:lpstr>Codec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and White Minimalist Thesis Defense Presentation</dc:title>
  <cp:lastModifiedBy>Deborah Mitchell</cp:lastModifiedBy>
  <cp:revision>2</cp:revision>
  <dcterms:created xsi:type="dcterms:W3CDTF">2006-08-16T00:00:00Z</dcterms:created>
  <dcterms:modified xsi:type="dcterms:W3CDTF">2026-10-12T21:40:55Z</dcterms:modified>
  <dc:identifier>DAHXuuH9W-I</dc:identifier>
</cp:coreProperties>
</file>