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433" r:id="rId2"/>
    <p:sldId id="358" r:id="rId3"/>
    <p:sldId id="382" r:id="rId4"/>
    <p:sldId id="434" r:id="rId5"/>
    <p:sldId id="391" r:id="rId6"/>
    <p:sldId id="419" r:id="rId7"/>
    <p:sldId id="435" r:id="rId8"/>
    <p:sldId id="420" r:id="rId9"/>
    <p:sldId id="436" r:id="rId10"/>
    <p:sldId id="421" r:id="rId11"/>
    <p:sldId id="437" r:id="rId12"/>
    <p:sldId id="422" r:id="rId13"/>
    <p:sldId id="423" r:id="rId14"/>
    <p:sldId id="424" r:id="rId15"/>
    <p:sldId id="425" r:id="rId16"/>
    <p:sldId id="426" r:id="rId17"/>
    <p:sldId id="429" r:id="rId18"/>
    <p:sldId id="427" r:id="rId19"/>
    <p:sldId id="428" r:id="rId20"/>
    <p:sldId id="430" r:id="rId21"/>
    <p:sldId id="431" r:id="rId22"/>
    <p:sldId id="438" r:id="rId23"/>
    <p:sldId id="439" r:id="rId24"/>
    <p:sldId id="432" r:id="rId25"/>
    <p:sldId id="307" r:id="rId26"/>
    <p:sldId id="266"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3F2424-7EDB-478E-A67F-12C2185F278E}">
          <p14:sldIdLst>
            <p14:sldId id="433"/>
            <p14:sldId id="358"/>
            <p14:sldId id="382"/>
            <p14:sldId id="434"/>
            <p14:sldId id="391"/>
            <p14:sldId id="419"/>
            <p14:sldId id="435"/>
            <p14:sldId id="420"/>
            <p14:sldId id="436"/>
            <p14:sldId id="421"/>
            <p14:sldId id="437"/>
            <p14:sldId id="422"/>
            <p14:sldId id="423"/>
            <p14:sldId id="424"/>
            <p14:sldId id="425"/>
            <p14:sldId id="426"/>
            <p14:sldId id="429"/>
            <p14:sldId id="427"/>
            <p14:sldId id="428"/>
            <p14:sldId id="430"/>
            <p14:sldId id="431"/>
            <p14:sldId id="438"/>
            <p14:sldId id="439"/>
            <p14:sldId id="432"/>
            <p14:sldId id="307"/>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0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4" autoAdjust="0"/>
    <p:restoredTop sz="72398" autoAdjust="0"/>
  </p:normalViewPr>
  <p:slideViewPr>
    <p:cSldViewPr snapToGrid="0">
      <p:cViewPr varScale="1">
        <p:scale>
          <a:sx n="118" d="100"/>
          <a:sy n="118" d="100"/>
        </p:scale>
        <p:origin x="1406" y="8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302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A79A848-D0D1-49E3-886A-E1E92951C01D}" type="datetimeFigureOut">
              <a:rPr lang="en-US" smtClean="0"/>
              <a:t>10/14/2026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00138D3A-781D-4778-AC35-FE45B92F24B6}" type="slidenum">
              <a:rPr lang="en-US" smtClean="0"/>
              <a:t>‹#›</a:t>
            </a:fld>
            <a:endParaRPr lang="en-US"/>
          </a:p>
        </p:txBody>
      </p:sp>
    </p:spTree>
    <p:extLst>
      <p:ext uri="{BB962C8B-B14F-4D97-AF65-F5344CB8AC3E}">
        <p14:creationId xmlns:p14="http://schemas.microsoft.com/office/powerpoint/2010/main" val="2235888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D7429885-0F69-493C-9A46-EF70874A5DCF}" type="datetimeFigureOut">
              <a:rPr lang="en-US" smtClean="0"/>
              <a:t>10/14/2026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25DCFECA-50C7-475A-8C2B-714F5F0054D0}" type="slidenum">
              <a:rPr lang="en-US" smtClean="0"/>
              <a:t>‹#›</a:t>
            </a:fld>
            <a:endParaRPr lang="en-US"/>
          </a:p>
        </p:txBody>
      </p:sp>
    </p:spTree>
    <p:extLst>
      <p:ext uri="{BB962C8B-B14F-4D97-AF65-F5344CB8AC3E}">
        <p14:creationId xmlns:p14="http://schemas.microsoft.com/office/powerpoint/2010/main" val="90263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Shape 403"/>
          <p:cNvSpPr>
            <a:spLocks noGrp="1" noRot="1" noChangeAspect="1"/>
          </p:cNvSpPr>
          <p:nvPr>
            <p:ph type="sldImg" idx="2"/>
          </p:nvPr>
        </p:nvSpPr>
        <p:spPr>
          <a:xfrm>
            <a:off x="1181100" y="698500"/>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4" name="Shape 404"/>
          <p:cNvSpPr txBox="1">
            <a:spLocks noGrp="1"/>
          </p:cNvSpPr>
          <p:nvPr>
            <p:ph type="body" idx="1"/>
          </p:nvPr>
        </p:nvSpPr>
        <p:spPr>
          <a:xfrm>
            <a:off x="701041" y="4415790"/>
            <a:ext cx="5608319" cy="4183380"/>
          </a:xfrm>
          <a:prstGeom prst="rect">
            <a:avLst/>
          </a:prstGeom>
        </p:spPr>
        <p:txBody>
          <a:bodyPr lIns="93156" tIns="93156" rIns="93156" bIns="93156" anchor="t" anchorCtr="0">
            <a:noAutofit/>
          </a:bodyPr>
          <a:lstStyle/>
          <a:p>
            <a:endParaRPr dirty="0"/>
          </a:p>
        </p:txBody>
      </p:sp>
    </p:spTree>
    <p:extLst>
      <p:ext uri="{BB962C8B-B14F-4D97-AF65-F5344CB8AC3E}">
        <p14:creationId xmlns:p14="http://schemas.microsoft.com/office/powerpoint/2010/main" val="213817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lidescarnival.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D7139E-C2B3-4E56-A248-5B5554AD0EB0}"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06B9A-D7E3-423D-966F-150239C21539}" type="slidenum">
              <a:rPr lang="en-US" smtClean="0"/>
              <a:t>‹#›</a:t>
            </a:fld>
            <a:endParaRPr lang="en-US"/>
          </a:p>
        </p:txBody>
      </p:sp>
    </p:spTree>
    <p:extLst>
      <p:ext uri="{BB962C8B-B14F-4D97-AF65-F5344CB8AC3E}">
        <p14:creationId xmlns:p14="http://schemas.microsoft.com/office/powerpoint/2010/main" val="2003376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858602"/>
            <a:ext cx="7886700" cy="1325563"/>
          </a:xfrm>
        </p:spPr>
        <p:txBody>
          <a:bodyPr/>
          <a:lstStyle>
            <a:lvl1pPr algn="ctr">
              <a:defRPr>
                <a:solidFill>
                  <a:schemeClr val="accent6">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0D7139E-C2B3-4E56-A248-5B5554AD0EB0}"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06B9A-D7E3-423D-966F-150239C21539}"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99949"/>
            <a:ext cx="9144000" cy="1963208"/>
          </a:xfrm>
          <a:prstGeom prst="rect">
            <a:avLst/>
          </a:prstGeom>
        </p:spPr>
      </p:pic>
      <p:sp>
        <p:nvSpPr>
          <p:cNvPr id="7" name="Subtitle 2"/>
          <p:cNvSpPr>
            <a:spLocks noGrp="1"/>
          </p:cNvSpPr>
          <p:nvPr>
            <p:ph type="subTitle" idx="1"/>
          </p:nvPr>
        </p:nvSpPr>
        <p:spPr>
          <a:xfrm>
            <a:off x="628650" y="5202238"/>
            <a:ext cx="7886700" cy="831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93864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858602"/>
            <a:ext cx="7886700" cy="1325563"/>
          </a:xfrm>
        </p:spPr>
        <p:txBody>
          <a:bodyPr/>
          <a:lstStyle>
            <a:lvl1pPr algn="ctr">
              <a:defRPr>
                <a:solidFill>
                  <a:schemeClr val="accent6">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D7139E-C2B3-4E56-A248-5B5554AD0EB0}"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906B9A-D7E3-423D-966F-150239C21539}" type="slidenum">
              <a:rPr lang="en-US" smtClean="0"/>
              <a:t>‹#›</a:t>
            </a:fld>
            <a:endParaRPr lang="en-US"/>
          </a:p>
        </p:txBody>
      </p:sp>
      <p:sp>
        <p:nvSpPr>
          <p:cNvPr id="7" name="Rectangle 6"/>
          <p:cNvSpPr/>
          <p:nvPr userDrawn="1"/>
        </p:nvSpPr>
        <p:spPr>
          <a:xfrm>
            <a:off x="0" y="711199"/>
            <a:ext cx="9144000" cy="208670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1070" y="1035591"/>
            <a:ext cx="7689021" cy="1650825"/>
          </a:xfrm>
          <a:prstGeom prst="rect">
            <a:avLst/>
          </a:prstGeom>
        </p:spPr>
      </p:pic>
      <p:sp>
        <p:nvSpPr>
          <p:cNvPr id="9" name="Subtitle 2"/>
          <p:cNvSpPr>
            <a:spLocks noGrp="1"/>
          </p:cNvSpPr>
          <p:nvPr>
            <p:ph type="subTitle" idx="1"/>
          </p:nvPr>
        </p:nvSpPr>
        <p:spPr>
          <a:xfrm>
            <a:off x="628650" y="5202238"/>
            <a:ext cx="7886700" cy="831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56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7139E-C2B3-4E56-A248-5B5554AD0EB0}"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906B9A-D7E3-423D-966F-150239C21539}" type="slidenum">
              <a:rPr lang="en-US" smtClean="0"/>
              <a:t>‹#›</a:t>
            </a:fld>
            <a:endParaRPr lang="en-US"/>
          </a:p>
        </p:txBody>
      </p:sp>
    </p:spTree>
    <p:extLst>
      <p:ext uri="{BB962C8B-B14F-4D97-AF65-F5344CB8AC3E}">
        <p14:creationId xmlns:p14="http://schemas.microsoft.com/office/powerpoint/2010/main" val="8170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4" name="Shape 14"/>
          <p:cNvSpPr txBox="1">
            <a:spLocks noGrp="1"/>
          </p:cNvSpPr>
          <p:nvPr>
            <p:ph type="ctrTitle"/>
          </p:nvPr>
        </p:nvSpPr>
        <p:spPr>
          <a:xfrm>
            <a:off x="685800" y="3468569"/>
            <a:ext cx="5810400" cy="1546399"/>
          </a:xfrm>
          <a:prstGeom prst="rect">
            <a:avLst/>
          </a:prstGeom>
        </p:spPr>
        <p:txBody>
          <a:bodyPr lIns="91425" tIns="91425" rIns="91425" bIns="91425" anchor="b" anchorCtr="0"/>
          <a:lstStyle>
            <a:lvl1pPr lvl="0">
              <a:spcBef>
                <a:spcPts val="0"/>
              </a:spcBef>
              <a:buSzPct val="100000"/>
              <a:defRPr sz="4800">
                <a:solidFill>
                  <a:schemeClr val="bg1"/>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spTree>
    <p:extLst>
      <p:ext uri="{BB962C8B-B14F-4D97-AF65-F5344CB8AC3E}">
        <p14:creationId xmlns:p14="http://schemas.microsoft.com/office/powerpoint/2010/main" val="3970895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4" name="Shape 14"/>
          <p:cNvSpPr txBox="1">
            <a:spLocks noGrp="1"/>
          </p:cNvSpPr>
          <p:nvPr>
            <p:ph type="ctrTitle"/>
          </p:nvPr>
        </p:nvSpPr>
        <p:spPr>
          <a:xfrm>
            <a:off x="951523" y="3155502"/>
            <a:ext cx="7192107" cy="1546399"/>
          </a:xfrm>
          <a:prstGeom prst="rect">
            <a:avLst/>
          </a:prstGeom>
        </p:spPr>
        <p:txBody>
          <a:bodyPr lIns="91425" tIns="91425" rIns="91425" bIns="91425" anchor="b" anchorCtr="0"/>
          <a:lstStyle>
            <a:lvl1pPr lvl="0" algn="ctr">
              <a:spcBef>
                <a:spcPts val="0"/>
              </a:spcBef>
              <a:buSzPct val="100000"/>
              <a:defRPr sz="4800">
                <a:solidFill>
                  <a:schemeClr val="accent6">
                    <a:lumMod val="40000"/>
                    <a:lumOff val="60000"/>
                  </a:schemeClr>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077" y="771703"/>
            <a:ext cx="6945906" cy="1491279"/>
          </a:xfrm>
          <a:prstGeom prst="rect">
            <a:avLst/>
          </a:prstGeom>
        </p:spPr>
      </p:pic>
      <p:sp>
        <p:nvSpPr>
          <p:cNvPr id="15" name="Shape 17"/>
          <p:cNvSpPr txBox="1">
            <a:spLocks noGrp="1"/>
          </p:cNvSpPr>
          <p:nvPr>
            <p:ph type="subTitle" idx="1"/>
          </p:nvPr>
        </p:nvSpPr>
        <p:spPr>
          <a:xfrm>
            <a:off x="951523" y="4832487"/>
            <a:ext cx="7192107" cy="821411"/>
          </a:xfrm>
          <a:prstGeom prst="rect">
            <a:avLst/>
          </a:prstGeom>
        </p:spPr>
        <p:txBody>
          <a:bodyPr lIns="91425" tIns="91425" rIns="91425" bIns="91425" anchor="t" anchorCtr="0"/>
          <a:lstStyle>
            <a:lvl1pPr lvl="0" algn="ctr" rtl="0">
              <a:spcBef>
                <a:spcPts val="0"/>
              </a:spcBef>
              <a:buClr>
                <a:srgbClr val="94BF6E"/>
              </a:buClr>
              <a:buSzPct val="100000"/>
              <a:buNone/>
              <a:defRPr sz="1800" b="1">
                <a:solidFill>
                  <a:schemeClr val="bg1"/>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Tree>
    <p:extLst>
      <p:ext uri="{BB962C8B-B14F-4D97-AF65-F5344CB8AC3E}">
        <p14:creationId xmlns:p14="http://schemas.microsoft.com/office/powerpoint/2010/main" val="2723423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Shape 8"/>
        <p:cNvGrpSpPr/>
        <p:nvPr/>
      </p:nvGrpSpPr>
      <p:grpSpPr>
        <a:xfrm>
          <a:off x="0" y="0"/>
          <a:ext cx="0" cy="0"/>
          <a:chOff x="0" y="0"/>
          <a:chExt cx="0" cy="0"/>
        </a:xfrm>
      </p:grpSpPr>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1" name="Shape 1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85530" y="1045961"/>
            <a:ext cx="4930911" cy="4639988"/>
          </a:xfrm>
          <a:prstGeom prst="rect">
            <a:avLst/>
          </a:prstGeom>
        </p:spPr>
      </p:pic>
    </p:spTree>
    <p:extLst>
      <p:ext uri="{BB962C8B-B14F-4D97-AF65-F5344CB8AC3E}">
        <p14:creationId xmlns:p14="http://schemas.microsoft.com/office/powerpoint/2010/main" val="3182760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Shape 8"/>
        <p:cNvGrpSpPr/>
        <p:nvPr/>
      </p:nvGrpSpPr>
      <p:grpSpPr>
        <a:xfrm>
          <a:off x="0" y="0"/>
          <a:ext cx="0" cy="0"/>
          <a:chOff x="0" y="0"/>
          <a:chExt cx="0" cy="0"/>
        </a:xfrm>
      </p:grpSpPr>
      <p:sp>
        <p:nvSpPr>
          <p:cNvPr id="11" name="Shape 11"/>
          <p:cNvSpPr/>
          <p:nvPr userDrawn="1"/>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 name="Shape 9"/>
          <p:cNvSpPr/>
          <p:nvPr/>
        </p:nvSpPr>
        <p:spPr>
          <a:xfrm>
            <a:off x="0" y="5718000"/>
            <a:ext cx="91440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1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12" name="Shape 1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3" name="Shape 1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467" y="1021102"/>
            <a:ext cx="1837722" cy="1729297"/>
          </a:xfrm>
          <a:prstGeom prst="rect">
            <a:avLst/>
          </a:prstGeom>
        </p:spPr>
      </p:pic>
      <p:sp>
        <p:nvSpPr>
          <p:cNvPr id="17" name="Shape 14"/>
          <p:cNvSpPr txBox="1">
            <a:spLocks noGrp="1"/>
          </p:cNvSpPr>
          <p:nvPr>
            <p:ph type="ctrTitle"/>
          </p:nvPr>
        </p:nvSpPr>
        <p:spPr>
          <a:xfrm>
            <a:off x="2342361" y="1112550"/>
            <a:ext cx="6066994" cy="1546399"/>
          </a:xfrm>
          <a:prstGeom prst="rect">
            <a:avLst/>
          </a:prstGeom>
        </p:spPr>
        <p:txBody>
          <a:bodyPr lIns="91425" tIns="91425" rIns="91425" bIns="91425" anchor="b" anchorCtr="0"/>
          <a:lstStyle>
            <a:lvl1pPr lvl="0" algn="l">
              <a:spcBef>
                <a:spcPts val="0"/>
              </a:spcBef>
              <a:buSzPct val="100000"/>
              <a:defRPr sz="4800">
                <a:solidFill>
                  <a:schemeClr val="bg1"/>
                </a:solidFill>
              </a:defRPr>
            </a:lvl1pPr>
            <a:lvl2pPr lvl="1" algn="ctr">
              <a:spcBef>
                <a:spcPts val="0"/>
              </a:spcBef>
              <a:buSzPct val="100000"/>
              <a:defRPr sz="6000"/>
            </a:lvl2pPr>
            <a:lvl3pPr lvl="2" algn="ctr">
              <a:spcBef>
                <a:spcPts val="0"/>
              </a:spcBef>
              <a:buSzPct val="100000"/>
              <a:defRPr sz="6000"/>
            </a:lvl3pPr>
            <a:lvl4pPr lvl="3" algn="ctr">
              <a:spcBef>
                <a:spcPts val="0"/>
              </a:spcBef>
              <a:buSzPct val="100000"/>
              <a:defRPr sz="6000"/>
            </a:lvl4pPr>
            <a:lvl5pPr lvl="4" algn="ctr">
              <a:spcBef>
                <a:spcPts val="0"/>
              </a:spcBef>
              <a:buSzPct val="100000"/>
              <a:defRPr sz="6000"/>
            </a:lvl5pPr>
            <a:lvl6pPr lvl="5" algn="ctr">
              <a:spcBef>
                <a:spcPts val="0"/>
              </a:spcBef>
              <a:buSzPct val="100000"/>
              <a:defRPr sz="6000"/>
            </a:lvl6pPr>
            <a:lvl7pPr lvl="6" algn="ctr">
              <a:spcBef>
                <a:spcPts val="0"/>
              </a:spcBef>
              <a:buSzPct val="100000"/>
              <a:defRPr sz="6000"/>
            </a:lvl7pPr>
            <a:lvl8pPr lvl="7" algn="ctr">
              <a:spcBef>
                <a:spcPts val="0"/>
              </a:spcBef>
              <a:buSzPct val="100000"/>
              <a:defRPr sz="6000"/>
            </a:lvl8pPr>
            <a:lvl9pPr lvl="8" algn="ctr">
              <a:spcBef>
                <a:spcPts val="0"/>
              </a:spcBef>
              <a:buSzPct val="100000"/>
              <a:defRPr sz="6000"/>
            </a:lvl9pPr>
          </a:lstStyle>
          <a:p>
            <a:r>
              <a:rPr lang="en-US"/>
              <a:t>Click to edit Master title style</a:t>
            </a:r>
            <a:endParaRPr dirty="0"/>
          </a:p>
        </p:txBody>
      </p:sp>
      <p:sp>
        <p:nvSpPr>
          <p:cNvPr id="15" name="Text Placeholder 3"/>
          <p:cNvSpPr txBox="1">
            <a:spLocks/>
          </p:cNvSpPr>
          <p:nvPr userDrawn="1"/>
        </p:nvSpPr>
        <p:spPr>
          <a:xfrm>
            <a:off x="2446864" y="2977975"/>
            <a:ext cx="6324331" cy="2740025"/>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endParaRPr lang="en-US" sz="1800" dirty="0">
              <a:solidFill>
                <a:schemeClr val="accent6">
                  <a:lumMod val="60000"/>
                  <a:lumOff val="40000"/>
                </a:schemeClr>
              </a:solidFill>
            </a:endParaRPr>
          </a:p>
        </p:txBody>
      </p:sp>
      <p:sp>
        <p:nvSpPr>
          <p:cNvPr id="14" name="Shape 17"/>
          <p:cNvSpPr txBox="1">
            <a:spLocks noGrp="1"/>
          </p:cNvSpPr>
          <p:nvPr>
            <p:ph type="subTitle" idx="1" hasCustomPrompt="1"/>
          </p:nvPr>
        </p:nvSpPr>
        <p:spPr>
          <a:xfrm>
            <a:off x="2446864" y="3063898"/>
            <a:ext cx="5962491" cy="2428930"/>
          </a:xfrm>
          <a:prstGeom prst="rect">
            <a:avLst/>
          </a:prstGeom>
        </p:spPr>
        <p:txBody>
          <a:bodyPr lIns="91425" tIns="91425" rIns="91425" bIns="91425" anchor="t" anchorCtr="0">
            <a:normAutofit/>
          </a:bodyPr>
          <a:lstStyle>
            <a:lvl1pPr marL="285750" lvl="0" indent="-285750" rtl="0">
              <a:spcBef>
                <a:spcPts val="0"/>
              </a:spcBef>
              <a:buClr>
                <a:srgbClr val="94BF6E"/>
              </a:buClr>
              <a:buSzPct val="100000"/>
              <a:buFont typeface="Arial" panose="020B0604020202020204" pitchFamily="34" charset="0"/>
              <a:buChar char="•"/>
              <a:defRPr sz="2000" b="0">
                <a:solidFill>
                  <a:srgbClr val="94BF6E"/>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a:p>
            <a:endParaRPr lang="en-US" sz="1800" dirty="0">
              <a:solidFill>
                <a:schemeClr val="accent6">
                  <a:lumMod val="60000"/>
                  <a:lumOff val="40000"/>
                </a:schemeClr>
              </a:solidFill>
            </a:endParaRPr>
          </a:p>
          <a:p>
            <a:r>
              <a:rPr lang="en-US" sz="1800" dirty="0">
                <a:solidFill>
                  <a:schemeClr val="accent6">
                    <a:lumMod val="60000"/>
                    <a:lumOff val="40000"/>
                  </a:schemeClr>
                </a:solidFill>
              </a:rPr>
              <a:t>Text</a:t>
            </a:r>
          </a:p>
        </p:txBody>
      </p:sp>
    </p:spTree>
    <p:extLst>
      <p:ext uri="{BB962C8B-B14F-4D97-AF65-F5344CB8AC3E}">
        <p14:creationId xmlns:p14="http://schemas.microsoft.com/office/powerpoint/2010/main" val="2439932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4113601" y="3838335"/>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Shape 17"/>
          <p:cNvSpPr txBox="1">
            <a:spLocks noGrp="1"/>
          </p:cNvSpPr>
          <p:nvPr>
            <p:ph type="subTitle" idx="1"/>
          </p:nvPr>
        </p:nvSpPr>
        <p:spPr>
          <a:xfrm>
            <a:off x="4113601" y="5310735"/>
            <a:ext cx="4505699" cy="1046399"/>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75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Tree>
    <p:extLst>
      <p:ext uri="{BB962C8B-B14F-4D97-AF65-F5344CB8AC3E}">
        <p14:creationId xmlns:p14="http://schemas.microsoft.com/office/powerpoint/2010/main" val="358142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3886955" y="667500"/>
            <a:ext cx="4505699" cy="898704"/>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88" y="4867777"/>
            <a:ext cx="3294726" cy="737636"/>
          </a:xfrm>
          <a:prstGeom prst="rect">
            <a:avLst/>
          </a:prstGeom>
        </p:spPr>
      </p:pic>
      <p:sp>
        <p:nvSpPr>
          <p:cNvPr id="11" name="Content Placeholder 2"/>
          <p:cNvSpPr>
            <a:spLocks noGrp="1"/>
          </p:cNvSpPr>
          <p:nvPr>
            <p:ph idx="1"/>
          </p:nvPr>
        </p:nvSpPr>
        <p:spPr>
          <a:xfrm>
            <a:off x="3886955" y="1797733"/>
            <a:ext cx="4521688" cy="47906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7747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Sub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4113601" y="3838335"/>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Shape 17"/>
          <p:cNvSpPr txBox="1">
            <a:spLocks noGrp="1"/>
          </p:cNvSpPr>
          <p:nvPr>
            <p:ph type="subTitle" idx="1"/>
          </p:nvPr>
        </p:nvSpPr>
        <p:spPr>
          <a:xfrm>
            <a:off x="4113601" y="5310735"/>
            <a:ext cx="4505699" cy="1046399"/>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75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88" y="4867777"/>
            <a:ext cx="3294726" cy="737636"/>
          </a:xfrm>
          <a:prstGeom prst="rect">
            <a:avLst/>
          </a:prstGeom>
        </p:spPr>
      </p:pic>
    </p:spTree>
    <p:extLst>
      <p:ext uri="{BB962C8B-B14F-4D97-AF65-F5344CB8AC3E}">
        <p14:creationId xmlns:p14="http://schemas.microsoft.com/office/powerpoint/2010/main" val="2148426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ubtitle">
    <p:spTree>
      <p:nvGrpSpPr>
        <p:cNvPr id="1" name="Shape 15"/>
        <p:cNvGrpSpPr/>
        <p:nvPr/>
      </p:nvGrpSpPr>
      <p:grpSpPr>
        <a:xfrm>
          <a:off x="0" y="0"/>
          <a:ext cx="0" cy="0"/>
          <a:chOff x="0" y="0"/>
          <a:chExt cx="0" cy="0"/>
        </a:xfrm>
      </p:grpSpPr>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0" name="Shape 135"/>
          <p:cNvSpPr txBox="1">
            <a:spLocks noGrp="1"/>
          </p:cNvSpPr>
          <p:nvPr>
            <p:ph type="subTitle" idx="1" hasCustomPrompt="1"/>
          </p:nvPr>
        </p:nvSpPr>
        <p:spPr>
          <a:xfrm>
            <a:off x="4113601" y="3738818"/>
            <a:ext cx="4505699" cy="1309920"/>
          </a:xfrm>
          <a:prstGeom prst="rect">
            <a:avLst/>
          </a:prstGeom>
        </p:spPr>
        <p:txBody>
          <a:bodyPr vert="horz" lIns="91425" tIns="91425" rIns="91425" bIns="91425" rtlCol="0" anchor="t" anchorCtr="0">
            <a:noAutofit/>
          </a:bodyPr>
          <a:lstStyle>
            <a:lvl1pPr>
              <a:defRPr>
                <a:solidFill>
                  <a:schemeClr val="accent6">
                    <a:lumMod val="75000"/>
                  </a:schemeClr>
                </a:solidFill>
              </a:defRPr>
            </a:lvl1pPr>
          </a:lstStyle>
          <a:p>
            <a:r>
              <a:rPr lang="en-US" sz="2400" dirty="0"/>
              <a:t>Text</a:t>
            </a:r>
            <a:endParaRPr lang="en" sz="2400" dirty="0"/>
          </a:p>
          <a:p>
            <a:r>
              <a:rPr lang="en" sz="2400" dirty="0"/>
              <a:t>Text</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4958" y="3223716"/>
            <a:ext cx="2770124" cy="2606687"/>
          </a:xfrm>
          <a:prstGeom prst="rect">
            <a:avLst/>
          </a:prstGeom>
        </p:spPr>
      </p:pic>
      <p:sp>
        <p:nvSpPr>
          <p:cNvPr id="13" name="Shape 16"/>
          <p:cNvSpPr txBox="1">
            <a:spLocks noGrp="1"/>
          </p:cNvSpPr>
          <p:nvPr>
            <p:ph type="ctrTitle"/>
          </p:nvPr>
        </p:nvSpPr>
        <p:spPr>
          <a:xfrm>
            <a:off x="4113601" y="2072058"/>
            <a:ext cx="4505699" cy="1546399"/>
          </a:xfrm>
          <a:prstGeom prst="rect">
            <a:avLst/>
          </a:prstGeom>
        </p:spPr>
        <p:txBody>
          <a:bodyPr lIns="91425" tIns="91425" rIns="91425" bIns="91425" anchor="b" anchorCtr="0"/>
          <a:lstStyle>
            <a:lvl1pPr lvl="0" rtl="0">
              <a:spcBef>
                <a:spcPts val="0"/>
              </a:spcBef>
              <a:buClr>
                <a:srgbClr val="114454"/>
              </a:buClr>
              <a:buSzPct val="100000"/>
              <a:defRPr sz="4800">
                <a:solidFill>
                  <a:srgbClr val="114454"/>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3381994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ubtitle">
    <p:spTree>
      <p:nvGrpSpPr>
        <p:cNvPr id="1" name="Shape 15"/>
        <p:cNvGrpSpPr/>
        <p:nvPr/>
      </p:nvGrpSpPr>
      <p:grpSpPr>
        <a:xfrm>
          <a:off x="0" y="0"/>
          <a:ext cx="0" cy="0"/>
          <a:chOff x="0" y="0"/>
          <a:chExt cx="0" cy="0"/>
        </a:xfrm>
      </p:grpSpPr>
      <p:sp>
        <p:nvSpPr>
          <p:cNvPr id="18" name="Shape 18"/>
          <p:cNvSpPr/>
          <p:nvPr/>
        </p:nvSpPr>
        <p:spPr>
          <a:xfrm>
            <a:off x="1" y="5717999"/>
            <a:ext cx="3474300" cy="330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grpSp>
        <p:nvGrpSpPr>
          <p:cNvPr id="2" name="Group 1"/>
          <p:cNvGrpSpPr/>
          <p:nvPr userDrawn="1"/>
        </p:nvGrpSpPr>
        <p:grpSpPr>
          <a:xfrm>
            <a:off x="1" y="2"/>
            <a:ext cx="3474300" cy="6858099"/>
            <a:chOff x="1" y="2"/>
            <a:chExt cx="3474300" cy="6858099"/>
          </a:xfrm>
        </p:grpSpPr>
        <p:sp>
          <p:nvSpPr>
            <p:cNvPr id="20" name="Shape 20"/>
            <p:cNvSpPr/>
            <p:nvPr/>
          </p:nvSpPr>
          <p:spPr>
            <a:xfrm>
              <a:off x="1" y="667500"/>
              <a:ext cx="34743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19" name="Shape 19"/>
            <p:cNvSpPr/>
            <p:nvPr/>
          </p:nvSpPr>
          <p:spPr>
            <a:xfrm>
              <a:off x="1" y="2"/>
              <a:ext cx="34743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1" name="Shape 21"/>
            <p:cNvSpPr/>
            <p:nvPr/>
          </p:nvSpPr>
          <p:spPr>
            <a:xfrm>
              <a:off x="1" y="5991472"/>
              <a:ext cx="34743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2" name="Shape 22"/>
            <p:cNvSpPr/>
            <p:nvPr/>
          </p:nvSpPr>
          <p:spPr>
            <a:xfrm>
              <a:off x="1" y="6112102"/>
              <a:ext cx="34743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gr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4958" y="3223716"/>
            <a:ext cx="2770124" cy="2606687"/>
          </a:xfrm>
          <a:prstGeom prst="rect">
            <a:avLst/>
          </a:prstGeom>
        </p:spPr>
      </p:pic>
      <p:sp>
        <p:nvSpPr>
          <p:cNvPr id="13" name="Shape 16"/>
          <p:cNvSpPr txBox="1">
            <a:spLocks noGrp="1"/>
          </p:cNvSpPr>
          <p:nvPr>
            <p:ph type="ctrTitle"/>
          </p:nvPr>
        </p:nvSpPr>
        <p:spPr>
          <a:xfrm>
            <a:off x="280979" y="893201"/>
            <a:ext cx="2912344" cy="1546399"/>
          </a:xfrm>
          <a:prstGeom prst="rect">
            <a:avLst/>
          </a:prstGeom>
        </p:spPr>
        <p:txBody>
          <a:bodyPr lIns="91425" tIns="91425" rIns="91425" bIns="91425" anchor="b" anchorCtr="0"/>
          <a:lstStyle>
            <a:lvl1pPr lvl="0" algn="ctr" rtl="0">
              <a:spcBef>
                <a:spcPts val="0"/>
              </a:spcBef>
              <a:buClr>
                <a:srgbClr val="114454"/>
              </a:buClr>
              <a:buSzPct val="100000"/>
              <a:defRPr sz="4800">
                <a:solidFill>
                  <a:schemeClr val="accent6">
                    <a:lumMod val="20000"/>
                    <a:lumOff val="80000"/>
                  </a:schemeClr>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7" name="Content Placeholder 2"/>
          <p:cNvSpPr>
            <a:spLocks noGrp="1"/>
          </p:cNvSpPr>
          <p:nvPr>
            <p:ph idx="10"/>
          </p:nvPr>
        </p:nvSpPr>
        <p:spPr>
          <a:xfrm>
            <a:off x="3755280" y="893201"/>
            <a:ext cx="5031670" cy="52189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125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1" name="Content Placeholder 2"/>
          <p:cNvSpPr>
            <a:spLocks noGrp="1"/>
          </p:cNvSpPr>
          <p:nvPr>
            <p:ph idx="1"/>
          </p:nvPr>
        </p:nvSpPr>
        <p:spPr>
          <a:xfrm>
            <a:off x="628650" y="1825625"/>
            <a:ext cx="7886700" cy="34579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lang="en-US"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9872" y="5823639"/>
            <a:ext cx="4084258" cy="914400"/>
          </a:xfrm>
          <a:prstGeom prst="rect">
            <a:avLst/>
          </a:prstGeom>
        </p:spPr>
      </p:pic>
      <p:sp>
        <p:nvSpPr>
          <p:cNvPr id="12"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1692724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1" name="Content Placeholder 2"/>
          <p:cNvSpPr>
            <a:spLocks noGrp="1"/>
          </p:cNvSpPr>
          <p:nvPr>
            <p:ph idx="1"/>
          </p:nvPr>
        </p:nvSpPr>
        <p:spPr>
          <a:xfrm>
            <a:off x="628650" y="1825625"/>
            <a:ext cx="7886700" cy="34579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lang="en-US"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9872" y="5842396"/>
            <a:ext cx="4084258" cy="876886"/>
          </a:xfrm>
          <a:prstGeom prst="rect">
            <a:avLst/>
          </a:prstGeom>
        </p:spPr>
      </p:pic>
      <p:sp>
        <p:nvSpPr>
          <p:cNvPr id="12"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Tree>
    <p:extLst>
      <p:ext uri="{BB962C8B-B14F-4D97-AF65-F5344CB8AC3E}">
        <p14:creationId xmlns:p14="http://schemas.microsoft.com/office/powerpoint/2010/main" val="1419553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Shape 23"/>
        <p:cNvGrpSpPr/>
        <p:nvPr/>
      </p:nvGrpSpPr>
      <p:grpSpPr>
        <a:xfrm>
          <a:off x="0" y="0"/>
          <a:ext cx="0" cy="0"/>
          <a:chOff x="0" y="0"/>
          <a:chExt cx="0" cy="0"/>
        </a:xfrm>
      </p:grpSpPr>
      <p:sp>
        <p:nvSpPr>
          <p:cNvPr id="24" name="Shape 24"/>
          <p:cNvSpPr/>
          <p:nvPr/>
        </p:nvSpPr>
        <p:spPr>
          <a:xfrm>
            <a:off x="0" y="1531000"/>
            <a:ext cx="9144000" cy="37960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25" name="Shape 25"/>
          <p:cNvSpPr/>
          <p:nvPr/>
        </p:nvSpPr>
        <p:spPr>
          <a:xfrm>
            <a:off x="3398538" y="2132718"/>
            <a:ext cx="2346925" cy="2592567"/>
          </a:xfrm>
          <a:prstGeom prst="rect">
            <a:avLst/>
          </a:prstGeom>
        </p:spPr>
        <p:txBody>
          <a:bodyPr>
            <a:prstTxWarp prst="textPlain">
              <a:avLst/>
            </a:prstTxWarp>
          </a:bodyPr>
          <a:lstStyle/>
          <a:p>
            <a:pPr lvl="0" algn="ctr"/>
            <a:r>
              <a:rPr sz="1400" b="0" i="0" dirty="0">
                <a:ln>
                  <a:noFill/>
                </a:ln>
                <a:solidFill>
                  <a:srgbClr val="0E3142">
                    <a:alpha val="20380"/>
                  </a:srgbClr>
                </a:solidFill>
                <a:latin typeface="Impact"/>
              </a:rPr>
              <a:t>“</a:t>
            </a:r>
          </a:p>
        </p:txBody>
      </p:sp>
      <p:sp>
        <p:nvSpPr>
          <p:cNvPr id="26" name="Shape 26"/>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27" name="Shape 27"/>
          <p:cNvSpPr/>
          <p:nvPr userDrawn="1"/>
        </p:nvSpPr>
        <p:spPr>
          <a:xfrm>
            <a:off x="0" y="667499"/>
            <a:ext cx="9144000" cy="976000"/>
          </a:xfrm>
          <a:prstGeom prst="rect">
            <a:avLst/>
          </a:prstGeom>
          <a:solidFill>
            <a:srgbClr val="124057"/>
          </a:solidFill>
          <a:ln>
            <a:noFill/>
          </a:ln>
        </p:spPr>
        <p:txBody>
          <a:bodyPr lIns="91425" tIns="91425" rIns="91425" bIns="91425" anchor="ctr" anchorCtr="0">
            <a:noAutofit/>
          </a:bodyPr>
          <a:lstStyle/>
          <a:p>
            <a:pPr lvl="0" algn="ctr">
              <a:spcBef>
                <a:spcPts val="0"/>
              </a:spcBef>
              <a:buNone/>
            </a:pPr>
            <a:endParaRPr sz="1400" dirty="0"/>
          </a:p>
        </p:txBody>
      </p:sp>
      <p:sp>
        <p:nvSpPr>
          <p:cNvPr id="28" name="Shape 28"/>
          <p:cNvSpPr/>
          <p:nvPr/>
        </p:nvSpPr>
        <p:spPr>
          <a:xfrm>
            <a:off x="0" y="5283733"/>
            <a:ext cx="9144000" cy="493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29" name="Shape 29"/>
          <p:cNvSpPr/>
          <p:nvPr/>
        </p:nvSpPr>
        <p:spPr>
          <a:xfrm>
            <a:off x="0" y="5777502"/>
            <a:ext cx="9144000" cy="10803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11" name="Shape 16"/>
          <p:cNvSpPr txBox="1">
            <a:spLocks noGrp="1"/>
          </p:cNvSpPr>
          <p:nvPr>
            <p:ph type="ctrTitle"/>
          </p:nvPr>
        </p:nvSpPr>
        <p:spPr>
          <a:xfrm>
            <a:off x="628650" y="667499"/>
            <a:ext cx="7886700" cy="976000"/>
          </a:xfrm>
          <a:prstGeom prst="rect">
            <a:avLst/>
          </a:prstGeom>
        </p:spPr>
        <p:txBody>
          <a:bodyPr lIns="91425" tIns="91425" rIns="91425" bIns="91425" anchor="b" anchorCtr="0"/>
          <a:lstStyle>
            <a:lvl1pPr lvl="0" rtl="0">
              <a:spcBef>
                <a:spcPts val="0"/>
              </a:spcBef>
              <a:buClr>
                <a:srgbClr val="114454"/>
              </a:buClr>
              <a:buSzPct val="100000"/>
              <a:defRPr sz="4800">
                <a:solidFill>
                  <a:schemeClr val="bg1"/>
                </a:solidFill>
              </a:defRPr>
            </a:lvl1pPr>
            <a:lvl2pPr lvl="1" rtl="0">
              <a:spcBef>
                <a:spcPts val="0"/>
              </a:spcBef>
              <a:buClr>
                <a:srgbClr val="114454"/>
              </a:buClr>
              <a:buSzPct val="100000"/>
              <a:defRPr sz="4800">
                <a:solidFill>
                  <a:srgbClr val="114454"/>
                </a:solidFill>
              </a:defRPr>
            </a:lvl2pPr>
            <a:lvl3pPr lvl="2" rtl="0">
              <a:spcBef>
                <a:spcPts val="0"/>
              </a:spcBef>
              <a:buClr>
                <a:srgbClr val="114454"/>
              </a:buClr>
              <a:buSzPct val="100000"/>
              <a:defRPr sz="4800">
                <a:solidFill>
                  <a:srgbClr val="114454"/>
                </a:solidFill>
              </a:defRPr>
            </a:lvl3pPr>
            <a:lvl4pPr lvl="3" rtl="0">
              <a:spcBef>
                <a:spcPts val="0"/>
              </a:spcBef>
              <a:buClr>
                <a:srgbClr val="114454"/>
              </a:buClr>
              <a:buSzPct val="100000"/>
              <a:defRPr sz="4800">
                <a:solidFill>
                  <a:srgbClr val="114454"/>
                </a:solidFill>
              </a:defRPr>
            </a:lvl4pPr>
            <a:lvl5pPr lvl="4" rtl="0">
              <a:spcBef>
                <a:spcPts val="0"/>
              </a:spcBef>
              <a:buClr>
                <a:srgbClr val="114454"/>
              </a:buClr>
              <a:buSzPct val="100000"/>
              <a:defRPr sz="4800">
                <a:solidFill>
                  <a:srgbClr val="114454"/>
                </a:solidFill>
              </a:defRPr>
            </a:lvl5pPr>
            <a:lvl6pPr lvl="5" rtl="0">
              <a:spcBef>
                <a:spcPts val="0"/>
              </a:spcBef>
              <a:buClr>
                <a:srgbClr val="114454"/>
              </a:buClr>
              <a:buSzPct val="100000"/>
              <a:defRPr sz="4800">
                <a:solidFill>
                  <a:srgbClr val="114454"/>
                </a:solidFill>
              </a:defRPr>
            </a:lvl6pPr>
            <a:lvl7pPr lvl="6" rtl="0">
              <a:spcBef>
                <a:spcPts val="0"/>
              </a:spcBef>
              <a:buClr>
                <a:srgbClr val="114454"/>
              </a:buClr>
              <a:buSzPct val="100000"/>
              <a:defRPr sz="4800">
                <a:solidFill>
                  <a:srgbClr val="114454"/>
                </a:solidFill>
              </a:defRPr>
            </a:lvl7pPr>
            <a:lvl8pPr lvl="7" rtl="0">
              <a:spcBef>
                <a:spcPts val="0"/>
              </a:spcBef>
              <a:buClr>
                <a:srgbClr val="114454"/>
              </a:buClr>
              <a:buSzPct val="100000"/>
              <a:defRPr sz="4800">
                <a:solidFill>
                  <a:srgbClr val="114454"/>
                </a:solidFill>
              </a:defRPr>
            </a:lvl8pPr>
            <a:lvl9pPr lvl="8" rtl="0">
              <a:spcBef>
                <a:spcPts val="0"/>
              </a:spcBef>
              <a:buClr>
                <a:srgbClr val="114454"/>
              </a:buClr>
              <a:buSzPct val="100000"/>
              <a:defRPr sz="4800">
                <a:solidFill>
                  <a:srgbClr val="114454"/>
                </a:solidFill>
              </a:defRPr>
            </a:lvl9pPr>
          </a:lstStyle>
          <a:p>
            <a:r>
              <a:rPr lang="en-US"/>
              <a:t>Click to edit Master title style</a:t>
            </a:r>
            <a:endParaRPr dirty="0"/>
          </a:p>
        </p:txBody>
      </p:sp>
      <p:sp>
        <p:nvSpPr>
          <p:cNvPr id="12" name="Content Placeholder 2"/>
          <p:cNvSpPr>
            <a:spLocks noGrp="1"/>
          </p:cNvSpPr>
          <p:nvPr>
            <p:ph idx="1" hasCustomPrompt="1"/>
          </p:nvPr>
        </p:nvSpPr>
        <p:spPr>
          <a:xfrm>
            <a:off x="628650" y="1951368"/>
            <a:ext cx="7886700" cy="3825965"/>
          </a:xfrm>
        </p:spPr>
        <p:txBody>
          <a:bodyPr/>
          <a:lstStyle>
            <a:lvl1pPr marL="457200" indent="-457200" algn="l">
              <a:buFont typeface="Arial" panose="020B0604020202020204" pitchFamily="34" charset="0"/>
              <a:buChar char="•"/>
              <a:defRPr lang="en-US" sz="2800" dirty="0">
                <a:solidFill>
                  <a:schemeClr val="bg1"/>
                </a:solidFill>
                <a:cs typeface="Times New Roman" panose="02020603050405020304" pitchFamily="18" charset="0"/>
                <a:sym typeface="Wingdings" panose="05000000000000000000" pitchFamily="2" charset="2"/>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algn="l"/>
            <a:r>
              <a:rPr lang="en-US" sz="3200" dirty="0">
                <a:latin typeface="+mn-lt"/>
                <a:cs typeface="Times New Roman" panose="02020603050405020304" pitchFamily="18" charset="0"/>
              </a:rPr>
              <a:t>Text</a:t>
            </a:r>
          </a:p>
          <a:p>
            <a:pPr algn="l"/>
            <a:r>
              <a:rPr lang="en-US" sz="3200" dirty="0">
                <a:latin typeface="+mn-lt"/>
                <a:cs typeface="Times New Roman" panose="02020603050405020304" pitchFamily="18" charset="0"/>
              </a:rPr>
              <a:t>Text</a:t>
            </a:r>
          </a:p>
          <a:p>
            <a:pPr algn="l"/>
            <a:r>
              <a:rPr lang="en-US" sz="3200" dirty="0">
                <a:latin typeface="+mn-lt"/>
                <a:cs typeface="Times New Roman" panose="02020603050405020304" pitchFamily="18" charset="0"/>
              </a:rPr>
              <a:t>Text</a:t>
            </a: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endParaRPr lang="en-US" sz="2000" dirty="0">
              <a:latin typeface="Times New Roman" panose="02020603050405020304" pitchFamily="18" charset="0"/>
              <a:cs typeface="Times New Roman" panose="02020603050405020304" pitchFamily="18" charset="0"/>
            </a:endParaRPr>
          </a:p>
          <a:p>
            <a:pPr algn="l">
              <a:buFont typeface="Nixie One"/>
              <a:buNone/>
            </a:pPr>
            <a:r>
              <a:rPr lang="en-US" sz="3200" dirty="0">
                <a:latin typeface="Times New Roman" panose="02020603050405020304" pitchFamily="18" charset="0"/>
                <a:cs typeface="Times New Roman" panose="02020603050405020304" pitchFamily="18" charset="0"/>
                <a:sym typeface="Wingdings" panose="05000000000000000000" pitchFamily="2" charset="2"/>
              </a:rPr>
              <a:t> </a:t>
            </a:r>
            <a:r>
              <a:rPr lang="en-US" sz="3200" dirty="0">
                <a:latin typeface="+mj-lt"/>
                <a:cs typeface="Times New Roman" panose="02020603050405020304" pitchFamily="18" charset="0"/>
                <a:sym typeface="Wingdings" panose="05000000000000000000" pitchFamily="2" charset="2"/>
              </a:rPr>
              <a:t>Text</a:t>
            </a:r>
          </a:p>
        </p:txBody>
      </p:sp>
    </p:spTree>
    <p:extLst>
      <p:ext uri="{BB962C8B-B14F-4D97-AF65-F5344CB8AC3E}">
        <p14:creationId xmlns:p14="http://schemas.microsoft.com/office/powerpoint/2010/main" val="1247209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p:cNvSpPr/>
          <p:nvPr userDrawn="1"/>
        </p:nvSpPr>
        <p:spPr>
          <a:xfrm>
            <a:off x="0" y="707600"/>
            <a:ext cx="9144000" cy="1371291"/>
          </a:xfrm>
          <a:prstGeom prst="rect">
            <a:avLst/>
          </a:prstGeom>
          <a:solidFill>
            <a:srgbClr val="124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
        <p:nvSpPr>
          <p:cNvPr id="13" name="Shape 38"/>
          <p:cNvSpPr txBox="1">
            <a:spLocks noGrp="1"/>
          </p:cNvSpPr>
          <p:nvPr>
            <p:ph type="title"/>
          </p:nvPr>
        </p:nvSpPr>
        <p:spPr>
          <a:xfrm>
            <a:off x="1146026" y="770154"/>
            <a:ext cx="7700989" cy="12384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Tree>
    <p:extLst>
      <p:ext uri="{BB962C8B-B14F-4D97-AF65-F5344CB8AC3E}">
        <p14:creationId xmlns:p14="http://schemas.microsoft.com/office/powerpoint/2010/main" val="3089682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10" name="Rectangle 9"/>
          <p:cNvSpPr/>
          <p:nvPr userDrawn="1"/>
        </p:nvSpPr>
        <p:spPr>
          <a:xfrm>
            <a:off x="0" y="707600"/>
            <a:ext cx="9144000" cy="1371291"/>
          </a:xfrm>
          <a:prstGeom prst="rect">
            <a:avLst/>
          </a:prstGeom>
          <a:solidFill>
            <a:srgbClr val="124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
        <p:nvSpPr>
          <p:cNvPr id="13" name="Shape 38"/>
          <p:cNvSpPr txBox="1">
            <a:spLocks noGrp="1"/>
          </p:cNvSpPr>
          <p:nvPr>
            <p:ph type="title"/>
          </p:nvPr>
        </p:nvSpPr>
        <p:spPr>
          <a:xfrm>
            <a:off x="1146026" y="770154"/>
            <a:ext cx="7700989" cy="753844"/>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14" name="Shape 17"/>
          <p:cNvSpPr txBox="1">
            <a:spLocks noGrp="1"/>
          </p:cNvSpPr>
          <p:nvPr>
            <p:ph type="subTitle" idx="10"/>
          </p:nvPr>
        </p:nvSpPr>
        <p:spPr>
          <a:xfrm>
            <a:off x="1146025" y="1526119"/>
            <a:ext cx="7700990" cy="488131"/>
          </a:xfrm>
          <a:prstGeom prst="rect">
            <a:avLst/>
          </a:prstGeom>
        </p:spPr>
        <p:txBody>
          <a:bodyPr lIns="91425" tIns="91425" rIns="91425" bIns="91425" anchor="t" anchorCtr="0"/>
          <a:lstStyle>
            <a:lvl1pPr lvl="0" rtl="0">
              <a:spcBef>
                <a:spcPts val="0"/>
              </a:spcBef>
              <a:buClr>
                <a:srgbClr val="94BF6E"/>
              </a:buClr>
              <a:buSzPct val="100000"/>
              <a:buNone/>
              <a:defRPr sz="1800" b="1">
                <a:solidFill>
                  <a:schemeClr val="accent6">
                    <a:lumMod val="40000"/>
                    <a:lumOff val="60000"/>
                  </a:schemeClr>
                </a:solidFill>
              </a:defRPr>
            </a:lvl1pPr>
            <a:lvl2pPr lvl="1" rtl="0">
              <a:spcBef>
                <a:spcPts val="0"/>
              </a:spcBef>
              <a:buClr>
                <a:srgbClr val="94BF6E"/>
              </a:buClr>
              <a:buSzPct val="100000"/>
              <a:buNone/>
              <a:defRPr sz="1800" b="1">
                <a:solidFill>
                  <a:srgbClr val="94BF6E"/>
                </a:solidFill>
              </a:defRPr>
            </a:lvl2pPr>
            <a:lvl3pPr lvl="2" rtl="0">
              <a:spcBef>
                <a:spcPts val="0"/>
              </a:spcBef>
              <a:buClr>
                <a:srgbClr val="94BF6E"/>
              </a:buClr>
              <a:buSzPct val="100000"/>
              <a:buNone/>
              <a:defRPr sz="1800" b="1">
                <a:solidFill>
                  <a:srgbClr val="94BF6E"/>
                </a:solidFill>
              </a:defRPr>
            </a:lvl3pPr>
            <a:lvl4pPr lvl="3" rtl="0">
              <a:spcBef>
                <a:spcPts val="0"/>
              </a:spcBef>
              <a:buClr>
                <a:srgbClr val="94BF6E"/>
              </a:buClr>
              <a:buNone/>
              <a:defRPr b="1">
                <a:solidFill>
                  <a:srgbClr val="94BF6E"/>
                </a:solidFill>
              </a:defRPr>
            </a:lvl4pPr>
            <a:lvl5pPr lvl="4" rtl="0">
              <a:spcBef>
                <a:spcPts val="0"/>
              </a:spcBef>
              <a:buClr>
                <a:srgbClr val="94BF6E"/>
              </a:buClr>
              <a:buNone/>
              <a:defRPr b="1">
                <a:solidFill>
                  <a:srgbClr val="94BF6E"/>
                </a:solidFill>
              </a:defRPr>
            </a:lvl5pPr>
            <a:lvl6pPr lvl="5" rtl="0">
              <a:spcBef>
                <a:spcPts val="0"/>
              </a:spcBef>
              <a:buClr>
                <a:srgbClr val="94BF6E"/>
              </a:buClr>
              <a:buNone/>
              <a:defRPr b="1">
                <a:solidFill>
                  <a:srgbClr val="94BF6E"/>
                </a:solidFill>
              </a:defRPr>
            </a:lvl6pPr>
            <a:lvl7pPr lvl="6" rtl="0">
              <a:spcBef>
                <a:spcPts val="0"/>
              </a:spcBef>
              <a:buClr>
                <a:srgbClr val="94BF6E"/>
              </a:buClr>
              <a:buNone/>
              <a:defRPr b="1">
                <a:solidFill>
                  <a:srgbClr val="94BF6E"/>
                </a:solidFill>
              </a:defRPr>
            </a:lvl7pPr>
            <a:lvl8pPr lvl="7" rtl="0">
              <a:spcBef>
                <a:spcPts val="0"/>
              </a:spcBef>
              <a:buClr>
                <a:srgbClr val="94BF6E"/>
              </a:buClr>
              <a:buNone/>
              <a:defRPr b="1">
                <a:solidFill>
                  <a:srgbClr val="94BF6E"/>
                </a:solidFill>
              </a:defRPr>
            </a:lvl8pPr>
            <a:lvl9pPr lvl="8" rtl="0">
              <a:spcBef>
                <a:spcPts val="0"/>
              </a:spcBef>
              <a:buClr>
                <a:srgbClr val="94BF6E"/>
              </a:buClr>
              <a:buNone/>
              <a:defRPr b="1">
                <a:solidFill>
                  <a:srgbClr val="94BF6E"/>
                </a:solidFill>
              </a:defRPr>
            </a:lvl9pPr>
          </a:lstStyle>
          <a:p>
            <a:r>
              <a:rPr lang="en-US"/>
              <a:t>Click to edit Master subtitle style</a:t>
            </a:r>
            <a:endParaRPr dirty="0"/>
          </a:p>
        </p:txBody>
      </p:sp>
    </p:spTree>
    <p:extLst>
      <p:ext uri="{BB962C8B-B14F-4D97-AF65-F5344CB8AC3E}">
        <p14:creationId xmlns:p14="http://schemas.microsoft.com/office/powerpoint/2010/main" val="2620621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reserve="1">
  <p:cSld name="Title + 1 column">
    <p:spTree>
      <p:nvGrpSpPr>
        <p:cNvPr id="1" name="Shape 31"/>
        <p:cNvGrpSpPr/>
        <p:nvPr/>
      </p:nvGrpSpPr>
      <p:grpSpPr>
        <a:xfrm>
          <a:off x="0" y="0"/>
          <a:ext cx="0" cy="0"/>
          <a:chOff x="0" y="0"/>
          <a:chExt cx="0" cy="0"/>
        </a:xfrm>
      </p:grpSpPr>
      <p:sp>
        <p:nvSpPr>
          <p:cNvPr id="32" name="Shape 32"/>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33" name="Shape 33"/>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34" name="Shape 34"/>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35" name="Shape 35"/>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36" name="Shape 36"/>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37" name="Shape 37"/>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38" name="Shape 38"/>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39" name="Shape 39"/>
          <p:cNvSpPr txBox="1">
            <a:spLocks noGrp="1"/>
          </p:cNvSpPr>
          <p:nvPr>
            <p:ph type="body" idx="1"/>
          </p:nvPr>
        </p:nvSpPr>
        <p:spPr>
          <a:xfrm>
            <a:off x="1146025" y="2356367"/>
            <a:ext cx="7540800" cy="4211599"/>
          </a:xfrm>
          <a:prstGeom prst="rect">
            <a:avLst/>
          </a:prstGeom>
        </p:spPr>
        <p:txBody>
          <a:bodyPr lIns="91425" tIns="91425" rIns="91425" bIns="91425" anchor="t" anchorCtr="0"/>
          <a:lstStyle>
            <a:lvl1pPr lvl="0">
              <a:spcBef>
                <a:spcPts val="0"/>
              </a:spcBef>
              <a:buSzPct val="100000"/>
              <a:defRPr sz="2800"/>
            </a:lvl1pPr>
            <a:lvl2pPr lvl="1">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pPr lvl="0"/>
            <a:r>
              <a:rPr lang="en-US"/>
              <a:t>Edit Master text styles</a:t>
            </a:r>
          </a:p>
        </p:txBody>
      </p:sp>
    </p:spTree>
    <p:extLst>
      <p:ext uri="{BB962C8B-B14F-4D97-AF65-F5344CB8AC3E}">
        <p14:creationId xmlns:p14="http://schemas.microsoft.com/office/powerpoint/2010/main" val="1268126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ColTx" preserve="1">
  <p:cSld name="Title + 2 columns">
    <p:spTree>
      <p:nvGrpSpPr>
        <p:cNvPr id="1" name="Shape 40"/>
        <p:cNvGrpSpPr/>
        <p:nvPr/>
      </p:nvGrpSpPr>
      <p:grpSpPr>
        <a:xfrm>
          <a:off x="0" y="0"/>
          <a:ext cx="0" cy="0"/>
          <a:chOff x="0" y="0"/>
          <a:chExt cx="0" cy="0"/>
        </a:xfrm>
      </p:grpSpPr>
      <p:sp>
        <p:nvSpPr>
          <p:cNvPr id="41" name="Shape 41"/>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42" name="Shape 42"/>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43" name="Shape 43"/>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44" name="Shape 44"/>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45" name="Shape 45"/>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46" name="Shape 46"/>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47" name="Shape 47"/>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a:spcBef>
                <a:spcPts val="0"/>
              </a:spcBef>
              <a:defRPr>
                <a:solidFill>
                  <a:schemeClr val="bg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endParaRPr dirty="0"/>
          </a:p>
        </p:txBody>
      </p:sp>
      <p:sp>
        <p:nvSpPr>
          <p:cNvPr id="48" name="Shape 48"/>
          <p:cNvSpPr txBox="1">
            <a:spLocks noGrp="1"/>
          </p:cNvSpPr>
          <p:nvPr>
            <p:ph type="body" idx="1"/>
          </p:nvPr>
        </p:nvSpPr>
        <p:spPr>
          <a:xfrm>
            <a:off x="1146026" y="2356367"/>
            <a:ext cx="3660300" cy="42115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pPr lvl="0"/>
            <a:r>
              <a:rPr lang="en-US"/>
              <a:t>Edit Master text styles</a:t>
            </a:r>
          </a:p>
        </p:txBody>
      </p:sp>
      <p:sp>
        <p:nvSpPr>
          <p:cNvPr id="49" name="Shape 49"/>
          <p:cNvSpPr txBox="1">
            <a:spLocks noGrp="1"/>
          </p:cNvSpPr>
          <p:nvPr>
            <p:ph type="body" idx="2"/>
          </p:nvPr>
        </p:nvSpPr>
        <p:spPr>
          <a:xfrm>
            <a:off x="5026623" y="2356367"/>
            <a:ext cx="3660300" cy="4211599"/>
          </a:xfrm>
          <a:prstGeom prst="rect">
            <a:avLst/>
          </a:prstGeom>
        </p:spPr>
        <p:txBody>
          <a:bodyPr lIns="91425" tIns="91425" rIns="91425" bIns="91425" anchor="t" anchorCtr="0"/>
          <a:lstStyle>
            <a:lvl1pPr lvl="0">
              <a:spcBef>
                <a:spcPts val="0"/>
              </a:spcBef>
              <a:buSzPct val="100000"/>
              <a:defRPr sz="2000"/>
            </a:lvl1pPr>
            <a:lvl2pPr lvl="1">
              <a:spcBef>
                <a:spcPts val="0"/>
              </a:spcBef>
              <a:buSzPct val="100000"/>
              <a:defRPr sz="2000"/>
            </a:lvl2pPr>
            <a:lvl3pPr lvl="2">
              <a:spcBef>
                <a:spcPts val="0"/>
              </a:spcBef>
              <a:buSzPct val="100000"/>
              <a:defRPr sz="2000"/>
            </a:lvl3pPr>
            <a:lvl4pPr lvl="3">
              <a:spcBef>
                <a:spcPts val="0"/>
              </a:spcBef>
              <a:buSzPct val="100000"/>
              <a:defRPr sz="2000"/>
            </a:lvl4pPr>
            <a:lvl5pPr lvl="4">
              <a:spcBef>
                <a:spcPts val="0"/>
              </a:spcBef>
              <a:buSzPct val="100000"/>
              <a:defRPr sz="2000"/>
            </a:lvl5pPr>
            <a:lvl6pPr lvl="5">
              <a:spcBef>
                <a:spcPts val="0"/>
              </a:spcBef>
              <a:buSzPct val="100000"/>
              <a:defRPr sz="2000"/>
            </a:lvl6pPr>
            <a:lvl7pPr lvl="6">
              <a:spcBef>
                <a:spcPts val="0"/>
              </a:spcBef>
              <a:buSzPct val="100000"/>
              <a:defRPr sz="2000"/>
            </a:lvl7pPr>
            <a:lvl8pPr lvl="7">
              <a:spcBef>
                <a:spcPts val="0"/>
              </a:spcBef>
              <a:buSzPct val="100000"/>
              <a:defRPr sz="2000"/>
            </a:lvl8pPr>
            <a:lvl9pPr lvl="8">
              <a:spcBef>
                <a:spcPts val="0"/>
              </a:spcBef>
              <a:buSzPct val="100000"/>
              <a:defRPr sz="2000"/>
            </a:lvl9pPr>
          </a:lstStyle>
          <a:p>
            <a:pPr lvl="0"/>
            <a:r>
              <a:rPr lang="en-US"/>
              <a:t>Edit Master text styles</a:t>
            </a:r>
          </a:p>
        </p:txBody>
      </p:sp>
    </p:spTree>
    <p:extLst>
      <p:ext uri="{BB962C8B-B14F-4D97-AF65-F5344CB8AC3E}">
        <p14:creationId xmlns:p14="http://schemas.microsoft.com/office/powerpoint/2010/main" val="2180537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 3 columns">
    <p:spTree>
      <p:nvGrpSpPr>
        <p:cNvPr id="1" name="Shape 50"/>
        <p:cNvGrpSpPr/>
        <p:nvPr/>
      </p:nvGrpSpPr>
      <p:grpSpPr>
        <a:xfrm>
          <a:off x="0" y="0"/>
          <a:ext cx="0" cy="0"/>
          <a:chOff x="0" y="0"/>
          <a:chExt cx="0" cy="0"/>
        </a:xfrm>
      </p:grpSpPr>
      <p:sp>
        <p:nvSpPr>
          <p:cNvPr id="51" name="Shape 51"/>
          <p:cNvSpPr/>
          <p:nvPr/>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52" name="Shape 52"/>
          <p:cNvSpPr/>
          <p:nvPr/>
        </p:nvSpPr>
        <p:spPr>
          <a:xfrm>
            <a:off x="0" y="667502"/>
            <a:ext cx="45720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53" name="Shape 53"/>
          <p:cNvSpPr/>
          <p:nvPr/>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54" name="Shape 54"/>
          <p:cNvSpPr/>
          <p:nvPr/>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55" name="Shape 55"/>
          <p:cNvSpPr/>
          <p:nvPr/>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cxnSp>
        <p:nvCxnSpPr>
          <p:cNvPr id="56" name="Shape 56"/>
          <p:cNvCxnSpPr/>
          <p:nvPr/>
        </p:nvCxnSpPr>
        <p:spPr>
          <a:xfrm>
            <a:off x="1037451" y="1079633"/>
            <a:ext cx="0" cy="627600"/>
          </a:xfrm>
          <a:prstGeom prst="straightConnector1">
            <a:avLst/>
          </a:prstGeom>
          <a:noFill/>
          <a:ln w="9525" cap="flat" cmpd="sng">
            <a:solidFill>
              <a:srgbClr val="18637B"/>
            </a:solidFill>
            <a:prstDash val="solid"/>
            <a:round/>
            <a:headEnd type="none" w="lg" len="lg"/>
            <a:tailEnd type="none" w="lg" len="lg"/>
          </a:ln>
        </p:spPr>
      </p:cxnSp>
      <p:sp>
        <p:nvSpPr>
          <p:cNvPr id="57" name="Shape 57"/>
          <p:cNvSpPr txBox="1">
            <a:spLocks noGrp="1"/>
          </p:cNvSpPr>
          <p:nvPr>
            <p:ph type="title"/>
          </p:nvPr>
        </p:nvSpPr>
        <p:spPr>
          <a:xfrm>
            <a:off x="1146026" y="707633"/>
            <a:ext cx="3208799" cy="1371600"/>
          </a:xfrm>
          <a:prstGeom prst="rect">
            <a:avLst/>
          </a:prstGeom>
        </p:spPr>
        <p:txBody>
          <a:bodyPr lIns="91425" tIns="91425" rIns="91425" bIns="91425" anchor="ctr" anchorCtr="0"/>
          <a:lstStyle>
            <a:lvl1pPr lvl="0" rtl="0">
              <a:spcBef>
                <a:spcPts val="0"/>
              </a:spcBef>
              <a:defRPr>
                <a:solidFill>
                  <a:schemeClr val="bg1"/>
                </a:solidFil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r>
              <a:rPr lang="en-US"/>
              <a:t>Click to edit Master title style</a:t>
            </a:r>
            <a:endParaRPr dirty="0"/>
          </a:p>
        </p:txBody>
      </p:sp>
      <p:sp>
        <p:nvSpPr>
          <p:cNvPr id="58" name="Shape 58"/>
          <p:cNvSpPr txBox="1">
            <a:spLocks noGrp="1"/>
          </p:cNvSpPr>
          <p:nvPr>
            <p:ph type="body" idx="1"/>
          </p:nvPr>
        </p:nvSpPr>
        <p:spPr>
          <a:xfrm>
            <a:off x="1146026"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
        <p:nvSpPr>
          <p:cNvPr id="59" name="Shape 59"/>
          <p:cNvSpPr txBox="1">
            <a:spLocks noGrp="1"/>
          </p:cNvSpPr>
          <p:nvPr>
            <p:ph type="body" idx="2"/>
          </p:nvPr>
        </p:nvSpPr>
        <p:spPr>
          <a:xfrm>
            <a:off x="3679387"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
        <p:nvSpPr>
          <p:cNvPr id="60" name="Shape 60"/>
          <p:cNvSpPr txBox="1">
            <a:spLocks noGrp="1"/>
          </p:cNvSpPr>
          <p:nvPr>
            <p:ph type="body" idx="3"/>
          </p:nvPr>
        </p:nvSpPr>
        <p:spPr>
          <a:xfrm>
            <a:off x="6212751" y="2364402"/>
            <a:ext cx="2409900" cy="4203599"/>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Edit Master text styles</a:t>
            </a:r>
          </a:p>
        </p:txBody>
      </p:sp>
    </p:spTree>
    <p:extLst>
      <p:ext uri="{BB962C8B-B14F-4D97-AF65-F5344CB8AC3E}">
        <p14:creationId xmlns:p14="http://schemas.microsoft.com/office/powerpoint/2010/main" val="1030109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style B">
    <p:spTree>
      <p:nvGrpSpPr>
        <p:cNvPr id="1" name="Shape 88"/>
        <p:cNvGrpSpPr/>
        <p:nvPr/>
      </p:nvGrpSpPr>
      <p:grpSpPr>
        <a:xfrm>
          <a:off x="0" y="0"/>
          <a:ext cx="0" cy="0"/>
          <a:chOff x="0" y="0"/>
          <a:chExt cx="0" cy="0"/>
        </a:xfrm>
      </p:grpSpPr>
      <p:sp>
        <p:nvSpPr>
          <p:cNvPr id="89" name="Shape 89"/>
          <p:cNvSpPr/>
          <p:nvPr/>
        </p:nvSpPr>
        <p:spPr>
          <a:xfrm>
            <a:off x="0" y="5726069"/>
            <a:ext cx="9144000" cy="321599"/>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90" name="Shape 90"/>
          <p:cNvSpPr/>
          <p:nvPr/>
        </p:nvSpPr>
        <p:spPr>
          <a:xfrm>
            <a:off x="0" y="2"/>
            <a:ext cx="91440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91" name="Shape 91"/>
          <p:cNvSpPr/>
          <p:nvPr/>
        </p:nvSpPr>
        <p:spPr>
          <a:xfrm>
            <a:off x="0" y="667500"/>
            <a:ext cx="9144000" cy="5098800"/>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2" name="Shape 92"/>
          <p:cNvSpPr/>
          <p:nvPr/>
        </p:nvSpPr>
        <p:spPr>
          <a:xfrm>
            <a:off x="0" y="5991472"/>
            <a:ext cx="9144000"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93" name="Shape 93"/>
          <p:cNvSpPr/>
          <p:nvPr/>
        </p:nvSpPr>
        <p:spPr>
          <a:xfrm>
            <a:off x="0" y="6112102"/>
            <a:ext cx="9144000" cy="74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
        <p:nvSpPr>
          <p:cNvPr id="7" name="Shape 406"/>
          <p:cNvSpPr txBox="1">
            <a:spLocks noGrp="1"/>
          </p:cNvSpPr>
          <p:nvPr>
            <p:ph type="subTitle" idx="4294967295" hasCustomPrompt="1"/>
          </p:nvPr>
        </p:nvSpPr>
        <p:spPr>
          <a:xfrm>
            <a:off x="685800" y="1362476"/>
            <a:ext cx="7884600" cy="3810299"/>
          </a:xfrm>
          <a:prstGeom prst="rect">
            <a:avLst/>
          </a:prstGeom>
        </p:spPr>
        <p:txBody>
          <a:bodyPr vert="horz" lIns="91425" tIns="91425" rIns="91425" bIns="91425" rtlCol="0" anchor="ctr" anchorCtr="0">
            <a:noAutofit/>
          </a:bodyPr>
          <a:lstStyle/>
          <a:p>
            <a:pPr>
              <a:spcBef>
                <a:spcPts val="0"/>
              </a:spcBef>
              <a:buClr>
                <a:schemeClr val="dk1"/>
              </a:buClr>
              <a:buSzPct val="61111"/>
              <a:buNone/>
            </a:pPr>
            <a:r>
              <a:rPr lang="en" sz="8000" b="1" dirty="0">
                <a:solidFill>
                  <a:schemeClr val="lt1"/>
                </a:solidFill>
                <a:latin typeface="Roboto Slab"/>
                <a:ea typeface="Roboto Slab"/>
                <a:cs typeface="Roboto Slab"/>
                <a:sym typeface="Roboto Slab"/>
              </a:rPr>
              <a:t>THANKS!</a:t>
            </a:r>
          </a:p>
          <a:p>
            <a:pPr>
              <a:spcBef>
                <a:spcPts val="0"/>
              </a:spcBef>
              <a:buClr>
                <a:schemeClr val="dk1"/>
              </a:buClr>
              <a:buSzPct val="45833"/>
              <a:buNone/>
            </a:pPr>
            <a:endParaRPr sz="2400" dirty="0">
              <a:solidFill>
                <a:srgbClr val="FFFFFF"/>
              </a:solidFill>
            </a:endParaRPr>
          </a:p>
        </p:txBody>
      </p:sp>
      <p:sp>
        <p:nvSpPr>
          <p:cNvPr id="8" name="Rectangle 7"/>
          <p:cNvSpPr/>
          <p:nvPr userDrawn="1"/>
        </p:nvSpPr>
        <p:spPr>
          <a:xfrm>
            <a:off x="7193037" y="5757270"/>
            <a:ext cx="1923925" cy="225639"/>
          </a:xfrm>
          <a:prstGeom prst="rect">
            <a:avLst/>
          </a:prstGeom>
        </p:spPr>
        <p:txBody>
          <a:bodyPr wrap="none">
            <a:spAutoFit/>
          </a:bodyPr>
          <a:lstStyle/>
          <a:p>
            <a:pPr marL="457189" indent="-380990">
              <a:lnSpc>
                <a:spcPct val="115000"/>
              </a:lnSpc>
            </a:pPr>
            <a:r>
              <a:rPr lang="en" sz="800" dirty="0">
                <a:solidFill>
                  <a:schemeClr val="bg1">
                    <a:lumMod val="65000"/>
                  </a:schemeClr>
                </a:solidFill>
              </a:rPr>
              <a:t>Presentation template by </a:t>
            </a:r>
            <a:r>
              <a:rPr lang="en" sz="800" u="sng" dirty="0">
                <a:solidFill>
                  <a:schemeClr val="accent1">
                    <a:lumMod val="20000"/>
                    <a:lumOff val="80000"/>
                  </a:schemeClr>
                </a:solidFill>
                <a:hlinkClick r:id="rId2"/>
              </a:rPr>
              <a:t>SlidesCarnival</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5760" y="1281723"/>
            <a:ext cx="3498235" cy="3291840"/>
          </a:xfrm>
          <a:prstGeom prst="rect">
            <a:avLst/>
          </a:prstGeom>
        </p:spPr>
      </p:pic>
    </p:spTree>
    <p:extLst>
      <p:ext uri="{BB962C8B-B14F-4D97-AF65-F5344CB8AC3E}">
        <p14:creationId xmlns:p14="http://schemas.microsoft.com/office/powerpoint/2010/main" val="408869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7139E-C2B3-4E56-A248-5B5554AD0EB0}" type="datetimeFigureOut">
              <a:rPr lang="en-US" smtClean="0"/>
              <a:t>10/14/2026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06B9A-D7E3-423D-966F-150239C21539}" type="slidenum">
              <a:rPr lang="en-US" smtClean="0"/>
              <a:t>‹#›</a:t>
            </a:fld>
            <a:endParaRPr lang="en-US"/>
          </a:p>
        </p:txBody>
      </p:sp>
      <p:sp>
        <p:nvSpPr>
          <p:cNvPr id="7" name="Shape 41"/>
          <p:cNvSpPr/>
          <p:nvPr userDrawn="1"/>
        </p:nvSpPr>
        <p:spPr>
          <a:xfrm>
            <a:off x="0" y="2"/>
            <a:ext cx="247200" cy="707599"/>
          </a:xfrm>
          <a:prstGeom prst="rect">
            <a:avLst/>
          </a:prstGeom>
          <a:solidFill>
            <a:srgbClr val="18637B"/>
          </a:solidFill>
          <a:ln>
            <a:noFill/>
          </a:ln>
        </p:spPr>
        <p:txBody>
          <a:bodyPr lIns="91425" tIns="91425" rIns="91425" bIns="91425" anchor="ctr" anchorCtr="0">
            <a:noAutofit/>
          </a:bodyPr>
          <a:lstStyle/>
          <a:p>
            <a:pPr lvl="0" rtl="0">
              <a:spcBef>
                <a:spcPts val="0"/>
              </a:spcBef>
              <a:buNone/>
            </a:pPr>
            <a:endParaRPr sz="1400">
              <a:solidFill>
                <a:srgbClr val="114454"/>
              </a:solidFill>
            </a:endParaRPr>
          </a:p>
        </p:txBody>
      </p:sp>
      <p:sp>
        <p:nvSpPr>
          <p:cNvPr id="8" name="Shape 42"/>
          <p:cNvSpPr/>
          <p:nvPr userDrawn="1"/>
        </p:nvSpPr>
        <p:spPr>
          <a:xfrm>
            <a:off x="0" y="707601"/>
            <a:ext cx="247200" cy="1411599"/>
          </a:xfrm>
          <a:prstGeom prst="rect">
            <a:avLst/>
          </a:prstGeom>
          <a:solidFill>
            <a:srgbClr val="124057"/>
          </a:solidFill>
          <a:ln>
            <a:noFill/>
          </a:ln>
        </p:spPr>
        <p:txBody>
          <a:bodyPr lIns="91425" tIns="91425" rIns="91425" bIns="91425" anchor="ctr" anchorCtr="0">
            <a:noAutofit/>
          </a:bodyPr>
          <a:lstStyle/>
          <a:p>
            <a:pPr lvl="0">
              <a:spcBef>
                <a:spcPts val="0"/>
              </a:spcBef>
              <a:buNone/>
            </a:pPr>
            <a:endParaRPr sz="1400"/>
          </a:p>
        </p:txBody>
      </p:sp>
      <p:sp>
        <p:nvSpPr>
          <p:cNvPr id="9" name="Shape 43"/>
          <p:cNvSpPr/>
          <p:nvPr userDrawn="1"/>
        </p:nvSpPr>
        <p:spPr>
          <a:xfrm>
            <a:off x="0" y="2071207"/>
            <a:ext cx="247200" cy="2043600"/>
          </a:xfrm>
          <a:prstGeom prst="rect">
            <a:avLst/>
          </a:prstGeom>
          <a:solidFill>
            <a:srgbClr val="165751"/>
          </a:solidFill>
          <a:ln>
            <a:noFill/>
          </a:ln>
        </p:spPr>
        <p:txBody>
          <a:bodyPr lIns="91425" tIns="91425" rIns="91425" bIns="91425" anchor="ctr" anchorCtr="0">
            <a:noAutofit/>
          </a:bodyPr>
          <a:lstStyle/>
          <a:p>
            <a:pPr lvl="0">
              <a:spcBef>
                <a:spcPts val="0"/>
              </a:spcBef>
              <a:buNone/>
            </a:pPr>
            <a:endParaRPr sz="1400"/>
          </a:p>
        </p:txBody>
      </p:sp>
      <p:sp>
        <p:nvSpPr>
          <p:cNvPr id="10" name="Shape 44"/>
          <p:cNvSpPr/>
          <p:nvPr userDrawn="1"/>
        </p:nvSpPr>
        <p:spPr>
          <a:xfrm>
            <a:off x="0" y="4114800"/>
            <a:ext cx="247200" cy="8072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400"/>
          </a:p>
        </p:txBody>
      </p:sp>
      <p:sp>
        <p:nvSpPr>
          <p:cNvPr id="11" name="Shape 45"/>
          <p:cNvSpPr/>
          <p:nvPr userDrawn="1"/>
        </p:nvSpPr>
        <p:spPr>
          <a:xfrm>
            <a:off x="0" y="4922002"/>
            <a:ext cx="247200" cy="1935999"/>
          </a:xfrm>
          <a:prstGeom prst="rect">
            <a:avLst/>
          </a:prstGeom>
          <a:solidFill>
            <a:srgbClr val="94BF6E"/>
          </a:solidFill>
          <a:ln>
            <a:noFill/>
          </a:ln>
        </p:spPr>
        <p:txBody>
          <a:bodyPr lIns="91425" tIns="91425" rIns="91425" bIns="91425" anchor="ctr" anchorCtr="0">
            <a:noAutofit/>
          </a:bodyPr>
          <a:lstStyle/>
          <a:p>
            <a:pPr lvl="0">
              <a:spcBef>
                <a:spcPts val="0"/>
              </a:spcBef>
              <a:buNone/>
            </a:pPr>
            <a:endParaRPr sz="1400"/>
          </a:p>
        </p:txBody>
      </p:sp>
    </p:spTree>
    <p:extLst>
      <p:ext uri="{BB962C8B-B14F-4D97-AF65-F5344CB8AC3E}">
        <p14:creationId xmlns:p14="http://schemas.microsoft.com/office/powerpoint/2010/main" val="3912452561"/>
      </p:ext>
    </p:extLst>
  </p:cSld>
  <p:clrMap bg1="lt1" tx1="dk1" bg2="lt2" tx2="dk2" accent1="accent1" accent2="accent2" accent3="accent3" accent4="accent4" accent5="accent5" accent6="accent6" hlink="hlink" folHlink="folHlink"/>
  <p:sldLayoutIdLst>
    <p:sldLayoutId id="2147483661" r:id="rId1"/>
    <p:sldLayoutId id="2147483696" r:id="rId2"/>
    <p:sldLayoutId id="2147483697" r:id="rId3"/>
    <p:sldLayoutId id="2147483662" r:id="rId4"/>
    <p:sldLayoutId id="2147483683" r:id="rId5"/>
    <p:sldLayoutId id="2147483685" r:id="rId6"/>
    <p:sldLayoutId id="2147483684" r:id="rId7"/>
    <p:sldLayoutId id="2147483680" r:id="rId8"/>
    <p:sldLayoutId id="2147483679" r:id="rId9"/>
    <p:sldLayoutId id="2147483693" r:id="rId10"/>
    <p:sldLayoutId id="2147483694" r:id="rId11"/>
    <p:sldLayoutId id="2147483689" r:id="rId12"/>
    <p:sldLayoutId id="2147483682" r:id="rId13"/>
    <p:sldLayoutId id="2147483687" r:id="rId14"/>
    <p:sldLayoutId id="2147483695" r:id="rId15"/>
    <p:sldLayoutId id="2147483681" r:id="rId16"/>
    <p:sldLayoutId id="2147483686" r:id="rId17"/>
    <p:sldLayoutId id="2147483688" r:id="rId18"/>
    <p:sldLayoutId id="2147483690" r:id="rId19"/>
    <p:sldLayoutId id="2147483691" r:id="rId20"/>
    <p:sldLayoutId id="2147483692" r:id="rId21"/>
    <p:sldLayoutId id="214748367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http://www.treasurer.mo.gov/" TargetMode="Externa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397E-99B1-854A-061E-E15EC1B6BCAE}"/>
              </a:ext>
            </a:extLst>
          </p:cNvPr>
          <p:cNvSpPr>
            <a:spLocks noGrp="1"/>
          </p:cNvSpPr>
          <p:nvPr>
            <p:ph type="title"/>
          </p:nvPr>
        </p:nvSpPr>
        <p:spPr>
          <a:xfrm>
            <a:off x="628650" y="2976114"/>
            <a:ext cx="7886700" cy="2208052"/>
          </a:xfrm>
        </p:spPr>
        <p:txBody>
          <a:bodyPr/>
          <a:lstStyle/>
          <a:p>
            <a:r>
              <a:rPr lang="en-US" dirty="0"/>
              <a:t>Unclaimed Property</a:t>
            </a:r>
            <a:br>
              <a:rPr lang="en-US" dirty="0"/>
            </a:br>
            <a:endParaRPr lang="en-US" dirty="0"/>
          </a:p>
        </p:txBody>
      </p:sp>
      <p:sp>
        <p:nvSpPr>
          <p:cNvPr id="3" name="Subtitle 2">
            <a:extLst>
              <a:ext uri="{FF2B5EF4-FFF2-40B4-BE49-F238E27FC236}">
                <a16:creationId xmlns:a16="http://schemas.microsoft.com/office/drawing/2014/main" id="{D1A2C540-0755-4F3C-D552-D4C823BF6AC3}"/>
              </a:ext>
            </a:extLst>
          </p:cNvPr>
          <p:cNvSpPr>
            <a:spLocks noGrp="1"/>
          </p:cNvSpPr>
          <p:nvPr>
            <p:ph type="subTitle" idx="1"/>
          </p:nvPr>
        </p:nvSpPr>
        <p:spPr>
          <a:xfrm>
            <a:off x="628650" y="5442959"/>
            <a:ext cx="7886700" cy="831239"/>
          </a:xfrm>
        </p:spPr>
        <p:txBody>
          <a:bodyPr>
            <a:normAutofit fontScale="77500" lnSpcReduction="20000"/>
          </a:bodyPr>
          <a:lstStyle/>
          <a:p>
            <a:pPr algn="l"/>
            <a:r>
              <a:rPr lang="en-US" dirty="0"/>
              <a:t>Presented by Leighann Pendleton, OSCA Accounting Assistance Unit Supervisor</a:t>
            </a:r>
          </a:p>
          <a:p>
            <a:pPr algn="l"/>
            <a:r>
              <a:rPr lang="en-US" dirty="0"/>
              <a:t>Office of State Courts Administrator</a:t>
            </a:r>
          </a:p>
          <a:p>
            <a:endParaRPr lang="en-US" dirty="0"/>
          </a:p>
        </p:txBody>
      </p:sp>
    </p:spTree>
    <p:extLst>
      <p:ext uri="{BB962C8B-B14F-4D97-AF65-F5344CB8AC3E}">
        <p14:creationId xmlns:p14="http://schemas.microsoft.com/office/powerpoint/2010/main" val="829688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90535F-3753-4634-BDFF-283C93BC0AD7}"/>
              </a:ext>
            </a:extLst>
          </p:cNvPr>
          <p:cNvSpPr>
            <a:spLocks noGrp="1"/>
          </p:cNvSpPr>
          <p:nvPr>
            <p:ph type="body" idx="1"/>
          </p:nvPr>
        </p:nvSpPr>
        <p:spPr>
          <a:xfrm>
            <a:off x="1074655" y="2229106"/>
            <a:ext cx="7700990" cy="518808"/>
          </a:xfrm>
        </p:spPr>
        <p:txBody>
          <a:bodyPr>
            <a:normAutofit fontScale="92500" lnSpcReduction="10000"/>
          </a:bodyPr>
          <a:lstStyle/>
          <a:p>
            <a:pPr marL="0" indent="0" algn="ctr">
              <a:buNone/>
            </a:pPr>
            <a:r>
              <a:rPr lang="en-US" dirty="0"/>
              <a:t>   Angela D. Fisher – Section Manager</a:t>
            </a:r>
          </a:p>
        </p:txBody>
      </p:sp>
      <p:sp>
        <p:nvSpPr>
          <p:cNvPr id="3" name="Title 2">
            <a:extLst>
              <a:ext uri="{FF2B5EF4-FFF2-40B4-BE49-F238E27FC236}">
                <a16:creationId xmlns:a16="http://schemas.microsoft.com/office/drawing/2014/main" id="{7599C48A-646F-4794-A3A9-CCA87A6D9BB4}"/>
              </a:ext>
            </a:extLst>
          </p:cNvPr>
          <p:cNvSpPr>
            <a:spLocks noGrp="1"/>
          </p:cNvSpPr>
          <p:nvPr>
            <p:ph type="title"/>
          </p:nvPr>
        </p:nvSpPr>
        <p:spPr>
          <a:xfrm>
            <a:off x="1074656" y="770154"/>
            <a:ext cx="7700989" cy="1238400"/>
          </a:xfrm>
        </p:spPr>
        <p:txBody>
          <a:bodyPr>
            <a:normAutofit fontScale="90000"/>
          </a:bodyPr>
          <a:lstStyle/>
          <a:p>
            <a:pPr algn="ctr"/>
            <a:r>
              <a:rPr lang="en-US" dirty="0"/>
              <a:t>Introduction to the Accounting Team</a:t>
            </a:r>
          </a:p>
        </p:txBody>
      </p:sp>
      <p:graphicFrame>
        <p:nvGraphicFramePr>
          <p:cNvPr id="4" name="Table 3">
            <a:extLst>
              <a:ext uri="{FF2B5EF4-FFF2-40B4-BE49-F238E27FC236}">
                <a16:creationId xmlns:a16="http://schemas.microsoft.com/office/drawing/2014/main" id="{5A163D76-53C4-4FD3-B815-7E43A4523FBB}"/>
              </a:ext>
            </a:extLst>
          </p:cNvPr>
          <p:cNvGraphicFramePr>
            <a:graphicFrameLocks noGrp="1"/>
          </p:cNvGraphicFramePr>
          <p:nvPr>
            <p:extLst>
              <p:ext uri="{D42A27DB-BD31-4B8C-83A1-F6EECF244321}">
                <p14:modId xmlns:p14="http://schemas.microsoft.com/office/powerpoint/2010/main" val="4179752136"/>
              </p:ext>
            </p:extLst>
          </p:nvPr>
        </p:nvGraphicFramePr>
        <p:xfrm>
          <a:off x="1074655" y="2852664"/>
          <a:ext cx="7700990" cy="3585072"/>
        </p:xfrm>
        <a:graphic>
          <a:graphicData uri="http://schemas.openxmlformats.org/drawingml/2006/table">
            <a:tbl>
              <a:tblPr firstRow="1" bandRow="1">
                <a:tableStyleId>{AF606853-7671-496A-8E4F-DF71F8EC918B}</a:tableStyleId>
              </a:tblPr>
              <a:tblGrid>
                <a:gridCol w="3850495">
                  <a:extLst>
                    <a:ext uri="{9D8B030D-6E8A-4147-A177-3AD203B41FA5}">
                      <a16:colId xmlns:a16="http://schemas.microsoft.com/office/drawing/2014/main" val="2840643508"/>
                    </a:ext>
                  </a:extLst>
                </a:gridCol>
                <a:gridCol w="3850495">
                  <a:extLst>
                    <a:ext uri="{9D8B030D-6E8A-4147-A177-3AD203B41FA5}">
                      <a16:colId xmlns:a16="http://schemas.microsoft.com/office/drawing/2014/main" val="2411930273"/>
                    </a:ext>
                  </a:extLst>
                </a:gridCol>
              </a:tblGrid>
              <a:tr h="442112">
                <a:tc>
                  <a:txBody>
                    <a:bodyPr/>
                    <a:lstStyle/>
                    <a:p>
                      <a:r>
                        <a:rPr lang="en-US" dirty="0"/>
                        <a:t>Court Review Assistance Unit</a:t>
                      </a:r>
                    </a:p>
                  </a:txBody>
                  <a:tcPr/>
                </a:tc>
                <a:tc>
                  <a:txBody>
                    <a:bodyPr/>
                    <a:lstStyle/>
                    <a:p>
                      <a:r>
                        <a:rPr lang="en-US" dirty="0"/>
                        <a:t>Accounting Assistance Unit</a:t>
                      </a:r>
                    </a:p>
                  </a:txBody>
                  <a:tcPr/>
                </a:tc>
                <a:extLst>
                  <a:ext uri="{0D108BD9-81ED-4DB2-BD59-A6C34878D82A}">
                    <a16:rowId xmlns:a16="http://schemas.microsoft.com/office/drawing/2014/main" val="3298345038"/>
                  </a:ext>
                </a:extLst>
              </a:tr>
              <a:tr h="442112">
                <a:tc>
                  <a:txBody>
                    <a:bodyPr/>
                    <a:lstStyle/>
                    <a:p>
                      <a:r>
                        <a:rPr lang="en-US" dirty="0"/>
                        <a:t>Edgar Castro-Corona – Supervisor</a:t>
                      </a:r>
                    </a:p>
                  </a:txBody>
                  <a:tcPr/>
                </a:tc>
                <a:tc>
                  <a:txBody>
                    <a:bodyPr/>
                    <a:lstStyle/>
                    <a:p>
                      <a:r>
                        <a:rPr lang="en-US" dirty="0"/>
                        <a:t>Leighann Pendleton – Supervisor</a:t>
                      </a:r>
                    </a:p>
                  </a:txBody>
                  <a:tcPr/>
                </a:tc>
                <a:extLst>
                  <a:ext uri="{0D108BD9-81ED-4DB2-BD59-A6C34878D82A}">
                    <a16:rowId xmlns:a16="http://schemas.microsoft.com/office/drawing/2014/main" val="2097175602"/>
                  </a:ext>
                </a:extLst>
              </a:tr>
              <a:tr h="442112">
                <a:tc>
                  <a:txBody>
                    <a:bodyPr/>
                    <a:lstStyle/>
                    <a:p>
                      <a:r>
                        <a:rPr lang="en-US" dirty="0"/>
                        <a:t>Joe Coy – Case Mgmt. Review</a:t>
                      </a:r>
                    </a:p>
                  </a:txBody>
                  <a:tcPr/>
                </a:tc>
                <a:tc>
                  <a:txBody>
                    <a:bodyPr/>
                    <a:lstStyle/>
                    <a:p>
                      <a:r>
                        <a:rPr lang="en-US" dirty="0"/>
                        <a:t>Mandy Cooper – Accountant</a:t>
                      </a:r>
                    </a:p>
                  </a:txBody>
                  <a:tcPr/>
                </a:tc>
                <a:extLst>
                  <a:ext uri="{0D108BD9-81ED-4DB2-BD59-A6C34878D82A}">
                    <a16:rowId xmlns:a16="http://schemas.microsoft.com/office/drawing/2014/main" val="373800613"/>
                  </a:ext>
                </a:extLst>
              </a:tr>
              <a:tr h="442112">
                <a:tc>
                  <a:txBody>
                    <a:bodyPr/>
                    <a:lstStyle/>
                    <a:p>
                      <a:r>
                        <a:rPr lang="en-US" dirty="0"/>
                        <a:t>Brandon Walker – Case Mgmt. Review</a:t>
                      </a:r>
                    </a:p>
                  </a:txBody>
                  <a:tcPr/>
                </a:tc>
                <a:tc>
                  <a:txBody>
                    <a:bodyPr/>
                    <a:lstStyle/>
                    <a:p>
                      <a:r>
                        <a:rPr lang="en-US" dirty="0"/>
                        <a:t>Eric </a:t>
                      </a:r>
                      <a:r>
                        <a:rPr lang="en-US" dirty="0" err="1"/>
                        <a:t>Bolzenius</a:t>
                      </a:r>
                      <a:r>
                        <a:rPr lang="en-US" dirty="0"/>
                        <a:t> – Accountant</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3081057602"/>
                  </a:ext>
                </a:extLst>
              </a:tr>
              <a:tr h="487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Drew Weber – Accountant</a:t>
                      </a:r>
                    </a:p>
                  </a:txBody>
                  <a:tcPr>
                    <a:lnR w="12700" cap="flat" cmpd="sng" algn="ctr">
                      <a:noFill/>
                      <a:prstDash val="solid"/>
                      <a:round/>
                      <a:headEnd type="none" w="med" len="med"/>
                      <a:tailEnd type="none" w="med" len="med"/>
                    </a:lnR>
                  </a:tcPr>
                </a:tc>
                <a:tc>
                  <a:txBody>
                    <a:bodyPr/>
                    <a:lstStyle/>
                    <a:p>
                      <a:r>
                        <a:rPr lang="en-US" dirty="0"/>
                        <a:t>Jennifer Wickham – Accountant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12307335"/>
                  </a:ext>
                </a:extLst>
              </a:tr>
              <a:tr h="444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Jesikkah</a:t>
                      </a:r>
                      <a:r>
                        <a:rPr lang="en-US" dirty="0"/>
                        <a:t> </a:t>
                      </a:r>
                      <a:r>
                        <a:rPr lang="en-US" dirty="0" err="1"/>
                        <a:t>Lanterman</a:t>
                      </a:r>
                      <a:r>
                        <a:rPr lang="en-US" dirty="0"/>
                        <a:t> – Accountant</a:t>
                      </a:r>
                    </a:p>
                  </a:txBody>
                  <a:tcPr/>
                </a:tc>
                <a:tc>
                  <a:txBody>
                    <a:bodyPr/>
                    <a:lstStyle/>
                    <a:p>
                      <a:r>
                        <a:rPr lang="en-US" dirty="0"/>
                        <a:t>Kim </a:t>
                      </a:r>
                      <a:r>
                        <a:rPr lang="en-US" dirty="0" err="1"/>
                        <a:t>Kliegel</a:t>
                      </a:r>
                      <a:r>
                        <a:rPr lang="en-US" dirty="0"/>
                        <a:t> – Accountant</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2246190818"/>
                  </a:ext>
                </a:extLst>
              </a:tr>
              <a:tr h="442112">
                <a:tc>
                  <a:txBody>
                    <a:bodyPr/>
                    <a:lstStyle/>
                    <a:p>
                      <a:r>
                        <a:rPr lang="en-US" dirty="0"/>
                        <a:t>Leticia </a:t>
                      </a:r>
                      <a:r>
                        <a:rPr lang="en-US" dirty="0" err="1"/>
                        <a:t>Volkart</a:t>
                      </a:r>
                      <a:r>
                        <a:rPr lang="en-US" dirty="0"/>
                        <a:t> – Accountant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Jordan Brown – Accountant</a:t>
                      </a:r>
                    </a:p>
                  </a:txBody>
                  <a:tcPr/>
                </a:tc>
                <a:extLst>
                  <a:ext uri="{0D108BD9-81ED-4DB2-BD59-A6C34878D82A}">
                    <a16:rowId xmlns:a16="http://schemas.microsoft.com/office/drawing/2014/main" val="896109070"/>
                  </a:ext>
                </a:extLst>
              </a:tr>
              <a:tr h="442112">
                <a:tc>
                  <a:txBody>
                    <a:bodyPr/>
                    <a:lstStyle/>
                    <a:p>
                      <a:endParaRPr lang="en-US" dirty="0"/>
                    </a:p>
                  </a:txBody>
                  <a:tcPr/>
                </a:tc>
                <a:tc>
                  <a:txBody>
                    <a:bodyPr/>
                    <a:lstStyle/>
                    <a:p>
                      <a:r>
                        <a:rPr lang="en-US" dirty="0"/>
                        <a:t>Jack Black – Accountant</a:t>
                      </a:r>
                    </a:p>
                  </a:txBody>
                  <a:tcPr/>
                </a:tc>
                <a:extLst>
                  <a:ext uri="{0D108BD9-81ED-4DB2-BD59-A6C34878D82A}">
                    <a16:rowId xmlns:a16="http://schemas.microsoft.com/office/drawing/2014/main" val="2257996785"/>
                  </a:ext>
                </a:extLst>
              </a:tr>
            </a:tbl>
          </a:graphicData>
        </a:graphic>
      </p:graphicFrame>
    </p:spTree>
    <p:extLst>
      <p:ext uri="{BB962C8B-B14F-4D97-AF65-F5344CB8AC3E}">
        <p14:creationId xmlns:p14="http://schemas.microsoft.com/office/powerpoint/2010/main" val="361526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29FB5A-EF41-4007-B60E-22C372053935}"/>
              </a:ext>
            </a:extLst>
          </p:cNvPr>
          <p:cNvSpPr>
            <a:spLocks noGrp="1"/>
          </p:cNvSpPr>
          <p:nvPr>
            <p:ph type="body" idx="1"/>
          </p:nvPr>
        </p:nvSpPr>
        <p:spPr/>
        <p:txBody>
          <a:bodyPr>
            <a:normAutofit/>
          </a:bodyPr>
          <a:lstStyle/>
          <a:p>
            <a:endParaRPr lang="en-US" dirty="0"/>
          </a:p>
          <a:p>
            <a:pPr marL="0" indent="0">
              <a:buNone/>
            </a:pPr>
            <a:endParaRPr lang="en-US" dirty="0"/>
          </a:p>
          <a:p>
            <a:r>
              <a:rPr lang="en-US" dirty="0"/>
              <a:t>Unclaimed Property</a:t>
            </a:r>
          </a:p>
        </p:txBody>
      </p:sp>
      <p:sp>
        <p:nvSpPr>
          <p:cNvPr id="3" name="Title 2">
            <a:extLst>
              <a:ext uri="{FF2B5EF4-FFF2-40B4-BE49-F238E27FC236}">
                <a16:creationId xmlns:a16="http://schemas.microsoft.com/office/drawing/2014/main" id="{299301E3-9A4B-4BA3-84FD-4150B9E7629E}"/>
              </a:ext>
            </a:extLst>
          </p:cNvPr>
          <p:cNvSpPr>
            <a:spLocks noGrp="1"/>
          </p:cNvSpPr>
          <p:nvPr>
            <p:ph type="title"/>
          </p:nvPr>
        </p:nvSpPr>
        <p:spPr/>
        <p:txBody>
          <a:bodyPr/>
          <a:lstStyle/>
          <a:p>
            <a:r>
              <a:rPr lang="en-US" dirty="0"/>
              <a:t>Today’s Agenda</a:t>
            </a:r>
          </a:p>
        </p:txBody>
      </p:sp>
    </p:spTree>
    <p:extLst>
      <p:ext uri="{BB962C8B-B14F-4D97-AF65-F5344CB8AC3E}">
        <p14:creationId xmlns:p14="http://schemas.microsoft.com/office/powerpoint/2010/main" val="379089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1026B-0F8A-8F8D-E6E8-BF3DD731ABF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1C23835-3E6D-55A0-2BFD-861897645741}"/>
              </a:ext>
            </a:extLst>
          </p:cNvPr>
          <p:cNvSpPr>
            <a:spLocks noGrp="1"/>
          </p:cNvSpPr>
          <p:nvPr>
            <p:ph type="body" idx="1"/>
          </p:nvPr>
        </p:nvSpPr>
        <p:spPr/>
        <p:txBody>
          <a:bodyPr>
            <a:normAutofit fontScale="92500"/>
          </a:bodyPr>
          <a:lstStyle/>
          <a:p>
            <a:r>
              <a:rPr lang="en-US" b="1" dirty="0"/>
              <a:t>Minimum Operating Standard # 10: </a:t>
            </a:r>
            <a:r>
              <a:rPr lang="en-US" dirty="0"/>
              <a:t> </a:t>
            </a:r>
          </a:p>
          <a:p>
            <a:pPr>
              <a:buFont typeface="Wingdings" panose="05000000000000000000" pitchFamily="2" charset="2"/>
              <a:buChar char="q"/>
            </a:pPr>
            <a:r>
              <a:rPr lang="en-US" i="1" dirty="0"/>
              <a:t>The municipal division performs monthly bank reconciliations, resolves reconciling items, and makes appropriate, documented adjustments to accounting records timely</a:t>
            </a:r>
            <a:r>
              <a:rPr lang="en-US" dirty="0"/>
              <a:t>.</a:t>
            </a:r>
          </a:p>
          <a:p>
            <a:pPr>
              <a:buFont typeface="Wingdings" panose="05000000000000000000" pitchFamily="2" charset="2"/>
              <a:buChar char="q"/>
            </a:pPr>
            <a:r>
              <a:rPr lang="en-US" i="1" dirty="0"/>
              <a:t>The municipal division prepares monthly lists of liabilities and reconciles the lists to the bank account and/or city fund balance, promptly investigates and resolves differences, and has established procedures to review the status of liabilities to determine the appropriate disposition of funds held. </a:t>
            </a:r>
          </a:p>
          <a:p>
            <a:pPr marL="0" indent="0">
              <a:buNone/>
            </a:pPr>
            <a:endParaRPr lang="en-US" dirty="0"/>
          </a:p>
        </p:txBody>
      </p:sp>
      <p:sp>
        <p:nvSpPr>
          <p:cNvPr id="3" name="Title 2">
            <a:extLst>
              <a:ext uri="{FF2B5EF4-FFF2-40B4-BE49-F238E27FC236}">
                <a16:creationId xmlns:a16="http://schemas.microsoft.com/office/drawing/2014/main" id="{ED0787F3-24A5-B76C-70F5-715173287AC1}"/>
              </a:ext>
            </a:extLst>
          </p:cNvPr>
          <p:cNvSpPr>
            <a:spLocks noGrp="1"/>
          </p:cNvSpPr>
          <p:nvPr>
            <p:ph type="title"/>
          </p:nvPr>
        </p:nvSpPr>
        <p:spPr/>
        <p:txBody>
          <a:bodyPr>
            <a:normAutofit/>
          </a:bodyPr>
          <a:lstStyle/>
          <a:p>
            <a:r>
              <a:rPr lang="en-US" dirty="0"/>
              <a:t>Accounting Responsibilities</a:t>
            </a:r>
          </a:p>
        </p:txBody>
      </p:sp>
    </p:spTree>
    <p:extLst>
      <p:ext uri="{BB962C8B-B14F-4D97-AF65-F5344CB8AC3E}">
        <p14:creationId xmlns:p14="http://schemas.microsoft.com/office/powerpoint/2010/main" val="1840480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29FB5A-EF41-4007-B60E-22C372053935}"/>
              </a:ext>
            </a:extLst>
          </p:cNvPr>
          <p:cNvSpPr>
            <a:spLocks noGrp="1"/>
          </p:cNvSpPr>
          <p:nvPr>
            <p:ph type="body" idx="1"/>
          </p:nvPr>
        </p:nvSpPr>
        <p:spPr/>
        <p:txBody>
          <a:bodyPr>
            <a:normAutofit/>
          </a:bodyPr>
          <a:lstStyle/>
          <a:p>
            <a:r>
              <a:rPr lang="en-US" b="1" dirty="0"/>
              <a:t>COR 4.59 | Monthly Reconciliation Records</a:t>
            </a:r>
          </a:p>
          <a:p>
            <a:pPr marL="457200" lvl="1" indent="0">
              <a:buNone/>
            </a:pPr>
            <a:r>
              <a:rPr lang="en-US" i="1" dirty="0"/>
              <a:t>All bank balances and open items records shall be reconciled at least monthly. A record of the reconciliation shall be maintained in the office of the clerk of the court.</a:t>
            </a:r>
          </a:p>
          <a:p>
            <a:pPr marL="0" indent="0">
              <a:buNone/>
            </a:pPr>
            <a:endParaRPr lang="en-US" dirty="0"/>
          </a:p>
        </p:txBody>
      </p:sp>
      <p:sp>
        <p:nvSpPr>
          <p:cNvPr id="3" name="Title 2">
            <a:extLst>
              <a:ext uri="{FF2B5EF4-FFF2-40B4-BE49-F238E27FC236}">
                <a16:creationId xmlns:a16="http://schemas.microsoft.com/office/drawing/2014/main" id="{299301E3-9A4B-4BA3-84FD-4150B9E7629E}"/>
              </a:ext>
            </a:extLst>
          </p:cNvPr>
          <p:cNvSpPr>
            <a:spLocks noGrp="1"/>
          </p:cNvSpPr>
          <p:nvPr>
            <p:ph type="title"/>
          </p:nvPr>
        </p:nvSpPr>
        <p:spPr/>
        <p:txBody>
          <a:bodyPr>
            <a:normAutofit/>
          </a:bodyPr>
          <a:lstStyle/>
          <a:p>
            <a:r>
              <a:rPr lang="en-US" dirty="0"/>
              <a:t>Accounting Responsibilities</a:t>
            </a:r>
          </a:p>
        </p:txBody>
      </p:sp>
    </p:spTree>
    <p:extLst>
      <p:ext uri="{BB962C8B-B14F-4D97-AF65-F5344CB8AC3E}">
        <p14:creationId xmlns:p14="http://schemas.microsoft.com/office/powerpoint/2010/main" val="756869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DBB39E-4EC6-E814-731D-ED24D83A8763}"/>
              </a:ext>
            </a:extLst>
          </p:cNvPr>
          <p:cNvSpPr>
            <a:spLocks noGrp="1"/>
          </p:cNvSpPr>
          <p:nvPr>
            <p:ph type="body" idx="1"/>
          </p:nvPr>
        </p:nvSpPr>
        <p:spPr/>
        <p:txBody>
          <a:bodyPr>
            <a:normAutofit/>
          </a:bodyPr>
          <a:lstStyle/>
          <a:p>
            <a:r>
              <a:rPr lang="en-US" dirty="0"/>
              <a:t>Unclaimed funds addresses disposition of </a:t>
            </a:r>
            <a:r>
              <a:rPr lang="en-US" b="1" dirty="0"/>
              <a:t>funds held by the court belonging to another party who cannot be located </a:t>
            </a:r>
            <a:r>
              <a:rPr lang="en-US" dirty="0"/>
              <a:t>and amounts that cannot be identified to a party. In order for funds to be considered unclaimed, the court must have made a reasonable attempt to locate the owner of the funds. A reasonable attempt could include sending a letter of notification to the party or publication in the local newspaper.</a:t>
            </a:r>
          </a:p>
        </p:txBody>
      </p:sp>
      <p:sp>
        <p:nvSpPr>
          <p:cNvPr id="3" name="Title 2">
            <a:extLst>
              <a:ext uri="{FF2B5EF4-FFF2-40B4-BE49-F238E27FC236}">
                <a16:creationId xmlns:a16="http://schemas.microsoft.com/office/drawing/2014/main" id="{B4F1C176-ACA8-7769-9AE2-251F7342265B}"/>
              </a:ext>
            </a:extLst>
          </p:cNvPr>
          <p:cNvSpPr>
            <a:spLocks noGrp="1"/>
          </p:cNvSpPr>
          <p:nvPr>
            <p:ph type="title"/>
          </p:nvPr>
        </p:nvSpPr>
        <p:spPr/>
        <p:txBody>
          <a:bodyPr/>
          <a:lstStyle/>
          <a:p>
            <a:r>
              <a:rPr lang="en-US" dirty="0"/>
              <a:t>Unclaimed Property</a:t>
            </a:r>
          </a:p>
        </p:txBody>
      </p:sp>
    </p:spTree>
    <p:extLst>
      <p:ext uri="{BB962C8B-B14F-4D97-AF65-F5344CB8AC3E}">
        <p14:creationId xmlns:p14="http://schemas.microsoft.com/office/powerpoint/2010/main" val="663043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5FF8F-5BFF-6125-E509-AABD5BB8F3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BF5521-87F0-CFFD-D6F8-0CD8494BBA41}"/>
              </a:ext>
            </a:extLst>
          </p:cNvPr>
          <p:cNvSpPr>
            <a:spLocks noGrp="1"/>
          </p:cNvSpPr>
          <p:nvPr>
            <p:ph type="body" idx="1"/>
          </p:nvPr>
        </p:nvSpPr>
        <p:spPr/>
        <p:txBody>
          <a:bodyPr>
            <a:normAutofit/>
          </a:bodyPr>
          <a:lstStyle/>
          <a:p>
            <a:r>
              <a:rPr lang="en-US" dirty="0"/>
              <a:t>Although unclaimed funds may be remitted earlier, if the funds are unclaimed </a:t>
            </a:r>
            <a:r>
              <a:rPr lang="en-US" b="1" dirty="0"/>
              <a:t>for at least three years, one year for cash bond fund</a:t>
            </a:r>
            <a:r>
              <a:rPr lang="en-US" dirty="0"/>
              <a:t>, the funds are considered abandoned and must be sent to the Unclaimed Property Division of the Missouri State Treasurer's Office. </a:t>
            </a:r>
          </a:p>
          <a:p>
            <a:r>
              <a:rPr lang="en-US" dirty="0"/>
              <a:t>Records documenting the owner(s) of </a:t>
            </a:r>
            <a:r>
              <a:rPr lang="en-US" b="1" dirty="0"/>
              <a:t>property</a:t>
            </a:r>
            <a:r>
              <a:rPr lang="en-US" dirty="0"/>
              <a:t> turned over to the state should be retained for </a:t>
            </a:r>
            <a:r>
              <a:rPr lang="en-US" b="1" dirty="0"/>
              <a:t>at least five years </a:t>
            </a:r>
            <a:r>
              <a:rPr lang="en-US" dirty="0"/>
              <a:t>after the date the funds are sent to the state. </a:t>
            </a:r>
          </a:p>
        </p:txBody>
      </p:sp>
      <p:sp>
        <p:nvSpPr>
          <p:cNvPr id="3" name="Title 2">
            <a:extLst>
              <a:ext uri="{FF2B5EF4-FFF2-40B4-BE49-F238E27FC236}">
                <a16:creationId xmlns:a16="http://schemas.microsoft.com/office/drawing/2014/main" id="{969ACB77-9C27-A7AB-0013-5F16EE78C12D}"/>
              </a:ext>
            </a:extLst>
          </p:cNvPr>
          <p:cNvSpPr>
            <a:spLocks noGrp="1"/>
          </p:cNvSpPr>
          <p:nvPr>
            <p:ph type="title"/>
          </p:nvPr>
        </p:nvSpPr>
        <p:spPr/>
        <p:txBody>
          <a:bodyPr/>
          <a:lstStyle/>
          <a:p>
            <a:r>
              <a:rPr lang="en-US" dirty="0"/>
              <a:t>Unclaimed Property</a:t>
            </a:r>
          </a:p>
        </p:txBody>
      </p:sp>
    </p:spTree>
    <p:extLst>
      <p:ext uri="{BB962C8B-B14F-4D97-AF65-F5344CB8AC3E}">
        <p14:creationId xmlns:p14="http://schemas.microsoft.com/office/powerpoint/2010/main" val="10585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B00820-1EBD-29BD-A704-5863C37CFC5A}"/>
              </a:ext>
            </a:extLst>
          </p:cNvPr>
          <p:cNvSpPr>
            <a:spLocks noGrp="1"/>
          </p:cNvSpPr>
          <p:nvPr>
            <p:ph type="body" idx="1"/>
          </p:nvPr>
        </p:nvSpPr>
        <p:spPr/>
        <p:txBody>
          <a:bodyPr/>
          <a:lstStyle/>
          <a:p>
            <a:r>
              <a:rPr lang="en-US" b="1" dirty="0"/>
              <a:t>Returned checks </a:t>
            </a:r>
            <a:r>
              <a:rPr lang="en-US" dirty="0"/>
              <a:t>should be reissued to the address provided by USPS on the yellow sticker when one is provided. If the court is unable to obtain an accurate address and all reasonable attempts have been made, the court may then turn the funds over to Unclaimed Property.</a:t>
            </a:r>
          </a:p>
        </p:txBody>
      </p:sp>
      <p:sp>
        <p:nvSpPr>
          <p:cNvPr id="3" name="Title 2">
            <a:extLst>
              <a:ext uri="{FF2B5EF4-FFF2-40B4-BE49-F238E27FC236}">
                <a16:creationId xmlns:a16="http://schemas.microsoft.com/office/drawing/2014/main" id="{7BFBFEB7-7227-2D83-149A-23966DC771AB}"/>
              </a:ext>
            </a:extLst>
          </p:cNvPr>
          <p:cNvSpPr>
            <a:spLocks noGrp="1"/>
          </p:cNvSpPr>
          <p:nvPr>
            <p:ph type="title"/>
          </p:nvPr>
        </p:nvSpPr>
        <p:spPr/>
        <p:txBody>
          <a:bodyPr/>
          <a:lstStyle/>
          <a:p>
            <a:r>
              <a:rPr lang="en-US" dirty="0"/>
              <a:t>Returned Checks</a:t>
            </a:r>
          </a:p>
        </p:txBody>
      </p:sp>
    </p:spTree>
    <p:extLst>
      <p:ext uri="{BB962C8B-B14F-4D97-AF65-F5344CB8AC3E}">
        <p14:creationId xmlns:p14="http://schemas.microsoft.com/office/powerpoint/2010/main" val="592174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B6BE9-AADE-623F-FEC6-2ED0DEA18D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8D618C-B5E6-F797-C60B-1D1E7D232449}"/>
              </a:ext>
            </a:extLst>
          </p:cNvPr>
          <p:cNvSpPr>
            <a:spLocks noGrp="1"/>
          </p:cNvSpPr>
          <p:nvPr>
            <p:ph type="body" idx="1"/>
          </p:nvPr>
        </p:nvSpPr>
        <p:spPr/>
        <p:txBody>
          <a:bodyPr/>
          <a:lstStyle/>
          <a:p>
            <a:r>
              <a:rPr lang="en-US" b="1" dirty="0"/>
              <a:t>Stale checks</a:t>
            </a:r>
            <a:r>
              <a:rPr lang="en-US" dirty="0"/>
              <a:t>, or checks that have not cleared the court’s bank account, are considered unclaimed funds. These checks should be voided and reissued to Unclaimed Property. </a:t>
            </a:r>
          </a:p>
          <a:p>
            <a:pPr marL="0" indent="0">
              <a:buNone/>
            </a:pPr>
            <a:endParaRPr lang="en-US" dirty="0"/>
          </a:p>
          <a:p>
            <a:r>
              <a:rPr lang="en-US" dirty="0"/>
              <a:t>If payment was issued to a law firm – void and replace the check and send along with notice to inform the law firm that this is a reissued check for one that has not been cashed.</a:t>
            </a:r>
          </a:p>
        </p:txBody>
      </p:sp>
      <p:sp>
        <p:nvSpPr>
          <p:cNvPr id="3" name="Title 2">
            <a:extLst>
              <a:ext uri="{FF2B5EF4-FFF2-40B4-BE49-F238E27FC236}">
                <a16:creationId xmlns:a16="http://schemas.microsoft.com/office/drawing/2014/main" id="{59433A9F-EC8B-9EF3-C694-EE430570D2C5}"/>
              </a:ext>
            </a:extLst>
          </p:cNvPr>
          <p:cNvSpPr>
            <a:spLocks noGrp="1"/>
          </p:cNvSpPr>
          <p:nvPr>
            <p:ph type="title"/>
          </p:nvPr>
        </p:nvSpPr>
        <p:spPr/>
        <p:txBody>
          <a:bodyPr/>
          <a:lstStyle/>
          <a:p>
            <a:r>
              <a:rPr lang="en-US" dirty="0"/>
              <a:t>Stale Checks</a:t>
            </a:r>
          </a:p>
        </p:txBody>
      </p:sp>
    </p:spTree>
    <p:extLst>
      <p:ext uri="{BB962C8B-B14F-4D97-AF65-F5344CB8AC3E}">
        <p14:creationId xmlns:p14="http://schemas.microsoft.com/office/powerpoint/2010/main" val="2521112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FEA37E-33E3-9588-CF37-90592959A49D}"/>
              </a:ext>
            </a:extLst>
          </p:cNvPr>
          <p:cNvSpPr>
            <a:spLocks noGrp="1"/>
          </p:cNvSpPr>
          <p:nvPr>
            <p:ph type="body" idx="1"/>
          </p:nvPr>
        </p:nvSpPr>
        <p:spPr/>
        <p:txBody>
          <a:bodyPr>
            <a:normAutofit/>
          </a:bodyPr>
          <a:lstStyle/>
          <a:p>
            <a:r>
              <a:rPr lang="en-US" sz="2000" dirty="0"/>
              <a:t>Court Resources</a:t>
            </a:r>
          </a:p>
          <a:p>
            <a:pPr lvl="1"/>
            <a:r>
              <a:rPr lang="en-US" sz="2000" dirty="0"/>
              <a:t>Chapter 53/Court Costs/Financial Management Procedures/General/Miscellaneous/Unclaimed Funds</a:t>
            </a:r>
          </a:p>
          <a:p>
            <a:pPr marL="457200" lvl="1" indent="0">
              <a:buNone/>
            </a:pPr>
            <a:endParaRPr lang="en-US" sz="1800" dirty="0"/>
          </a:p>
        </p:txBody>
      </p:sp>
      <p:sp>
        <p:nvSpPr>
          <p:cNvPr id="3" name="Title 2">
            <a:extLst>
              <a:ext uri="{FF2B5EF4-FFF2-40B4-BE49-F238E27FC236}">
                <a16:creationId xmlns:a16="http://schemas.microsoft.com/office/drawing/2014/main" id="{D8046260-1D8E-ECDE-2DE9-2519A4584C69}"/>
              </a:ext>
            </a:extLst>
          </p:cNvPr>
          <p:cNvSpPr>
            <a:spLocks noGrp="1"/>
          </p:cNvSpPr>
          <p:nvPr>
            <p:ph type="title"/>
          </p:nvPr>
        </p:nvSpPr>
        <p:spPr/>
        <p:txBody>
          <a:bodyPr/>
          <a:lstStyle/>
          <a:p>
            <a:r>
              <a:rPr lang="en-US" dirty="0"/>
              <a:t>Unclaimed Property Information</a:t>
            </a:r>
          </a:p>
        </p:txBody>
      </p:sp>
      <p:grpSp>
        <p:nvGrpSpPr>
          <p:cNvPr id="4" name="Group 3">
            <a:extLst>
              <a:ext uri="{FF2B5EF4-FFF2-40B4-BE49-F238E27FC236}">
                <a16:creationId xmlns:a16="http://schemas.microsoft.com/office/drawing/2014/main" id="{6C084BC0-818F-62C5-D856-705AC77B5CD4}"/>
              </a:ext>
            </a:extLst>
          </p:cNvPr>
          <p:cNvGrpSpPr/>
          <p:nvPr/>
        </p:nvGrpSpPr>
        <p:grpSpPr>
          <a:xfrm>
            <a:off x="2309951" y="3429000"/>
            <a:ext cx="2262049" cy="2834659"/>
            <a:chOff x="-390348" y="3342473"/>
            <a:chExt cx="2979560" cy="3733799"/>
          </a:xfrm>
        </p:grpSpPr>
        <p:pic>
          <p:nvPicPr>
            <p:cNvPr id="5" name="Picture 4">
              <a:extLst>
                <a:ext uri="{FF2B5EF4-FFF2-40B4-BE49-F238E27FC236}">
                  <a16:creationId xmlns:a16="http://schemas.microsoft.com/office/drawing/2014/main" id="{1F49101D-B28E-B1FA-B9EE-6B259BC07870}"/>
                </a:ext>
              </a:extLst>
            </p:cNvPr>
            <p:cNvPicPr>
              <a:picLocks noChangeAspect="1"/>
            </p:cNvPicPr>
            <p:nvPr/>
          </p:nvPicPr>
          <p:blipFill>
            <a:blip r:embed="rId2"/>
            <a:stretch>
              <a:fillRect/>
            </a:stretch>
          </p:blipFill>
          <p:spPr>
            <a:xfrm>
              <a:off x="-390348" y="3342473"/>
              <a:ext cx="2979560" cy="3733799"/>
            </a:xfrm>
            <a:prstGeom prst="rect">
              <a:avLst/>
            </a:prstGeom>
            <a:ln>
              <a:solidFill>
                <a:schemeClr val="tx1"/>
              </a:solidFill>
            </a:ln>
          </p:spPr>
        </p:pic>
        <p:sp>
          <p:nvSpPr>
            <p:cNvPr id="6" name="Arrow: Right 5">
              <a:extLst>
                <a:ext uri="{FF2B5EF4-FFF2-40B4-BE49-F238E27FC236}">
                  <a16:creationId xmlns:a16="http://schemas.microsoft.com/office/drawing/2014/main" id="{EC8CED80-E90C-4415-36A6-A5C04425CD2F}"/>
                </a:ext>
              </a:extLst>
            </p:cNvPr>
            <p:cNvSpPr/>
            <p:nvPr/>
          </p:nvSpPr>
          <p:spPr>
            <a:xfrm>
              <a:off x="1751012" y="6324600"/>
              <a:ext cx="838200" cy="228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18840253-A8AD-6EBF-6593-6DE76F4FAC0B}"/>
              </a:ext>
            </a:extLst>
          </p:cNvPr>
          <p:cNvPicPr>
            <a:picLocks noChangeAspect="1"/>
          </p:cNvPicPr>
          <p:nvPr/>
        </p:nvPicPr>
        <p:blipFill>
          <a:blip r:embed="rId3"/>
          <a:stretch>
            <a:fillRect/>
          </a:stretch>
        </p:blipFill>
        <p:spPr>
          <a:xfrm>
            <a:off x="7855458" y="2356367"/>
            <a:ext cx="950965" cy="1009486"/>
          </a:xfrm>
          <a:prstGeom prst="rect">
            <a:avLst/>
          </a:prstGeom>
        </p:spPr>
      </p:pic>
      <p:pic>
        <p:nvPicPr>
          <p:cNvPr id="10" name="Picture 9">
            <a:extLst>
              <a:ext uri="{FF2B5EF4-FFF2-40B4-BE49-F238E27FC236}">
                <a16:creationId xmlns:a16="http://schemas.microsoft.com/office/drawing/2014/main" id="{88722408-4B2E-5919-C71F-93D148BF4A73}"/>
              </a:ext>
            </a:extLst>
          </p:cNvPr>
          <p:cNvPicPr>
            <a:picLocks noChangeAspect="1"/>
          </p:cNvPicPr>
          <p:nvPr/>
        </p:nvPicPr>
        <p:blipFill>
          <a:blip r:embed="rId4"/>
          <a:stretch>
            <a:fillRect/>
          </a:stretch>
        </p:blipFill>
        <p:spPr>
          <a:xfrm>
            <a:off x="4927883" y="3429024"/>
            <a:ext cx="3403058" cy="2834635"/>
          </a:xfrm>
          <a:prstGeom prst="rect">
            <a:avLst/>
          </a:prstGeom>
          <a:ln>
            <a:solidFill>
              <a:schemeClr val="tx1"/>
            </a:solidFill>
          </a:ln>
        </p:spPr>
      </p:pic>
    </p:spTree>
    <p:extLst>
      <p:ext uri="{BB962C8B-B14F-4D97-AF65-F5344CB8AC3E}">
        <p14:creationId xmlns:p14="http://schemas.microsoft.com/office/powerpoint/2010/main" val="2416916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EEEB-7482-C039-F678-EFC80847AC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019B7E-0F57-71AE-34B6-EC5D033E2CD7}"/>
              </a:ext>
            </a:extLst>
          </p:cNvPr>
          <p:cNvSpPr>
            <a:spLocks noGrp="1"/>
          </p:cNvSpPr>
          <p:nvPr>
            <p:ph type="body" idx="1"/>
          </p:nvPr>
        </p:nvSpPr>
        <p:spPr/>
        <p:txBody>
          <a:bodyPr>
            <a:normAutofit/>
          </a:bodyPr>
          <a:lstStyle/>
          <a:p>
            <a:r>
              <a:rPr lang="en-US" dirty="0"/>
              <a:t>What are unclaimed funds?</a:t>
            </a:r>
          </a:p>
          <a:p>
            <a:pPr lvl="1">
              <a:buFont typeface="Courier New" panose="02070309020205020404" pitchFamily="49" charset="0"/>
              <a:buChar char="o"/>
            </a:pPr>
            <a:endParaRPr lang="en-US" dirty="0"/>
          </a:p>
          <a:p>
            <a:pPr lvl="1">
              <a:buFont typeface="Courier New" panose="02070309020205020404" pitchFamily="49" charset="0"/>
              <a:buChar char="o"/>
            </a:pPr>
            <a:r>
              <a:rPr lang="en-US" dirty="0"/>
              <a:t>Unclaimed funds can include stale, outstanding checks and bonds where the court cannot locate the bond refund party, and unidentified funds held in the court’s bank account.</a:t>
            </a:r>
          </a:p>
        </p:txBody>
      </p:sp>
      <p:sp>
        <p:nvSpPr>
          <p:cNvPr id="3" name="Title 2">
            <a:extLst>
              <a:ext uri="{FF2B5EF4-FFF2-40B4-BE49-F238E27FC236}">
                <a16:creationId xmlns:a16="http://schemas.microsoft.com/office/drawing/2014/main" id="{B10C5D46-E1CA-5CAA-DB24-47E59C48CBF1}"/>
              </a:ext>
            </a:extLst>
          </p:cNvPr>
          <p:cNvSpPr>
            <a:spLocks noGrp="1"/>
          </p:cNvSpPr>
          <p:nvPr>
            <p:ph type="title"/>
          </p:nvPr>
        </p:nvSpPr>
        <p:spPr/>
        <p:txBody>
          <a:bodyPr/>
          <a:lstStyle/>
          <a:p>
            <a:r>
              <a:rPr lang="en-US" dirty="0"/>
              <a:t>Remittance of Unclaimed Funds</a:t>
            </a:r>
          </a:p>
        </p:txBody>
      </p:sp>
    </p:spTree>
    <p:extLst>
      <p:ext uri="{BB962C8B-B14F-4D97-AF65-F5344CB8AC3E}">
        <p14:creationId xmlns:p14="http://schemas.microsoft.com/office/powerpoint/2010/main" val="235358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A6A86A-7650-211C-02FC-8C4A2C07C28A}"/>
              </a:ext>
            </a:extLst>
          </p:cNvPr>
          <p:cNvSpPr>
            <a:spLocks noGrp="1"/>
          </p:cNvSpPr>
          <p:nvPr>
            <p:ph type="body" idx="1"/>
          </p:nvPr>
        </p:nvSpPr>
        <p:spPr>
          <a:xfrm>
            <a:off x="382621" y="2356367"/>
            <a:ext cx="8304204" cy="4211599"/>
          </a:xfrm>
        </p:spPr>
        <p:txBody>
          <a:bodyPr>
            <a:normAutofit fontScale="77500" lnSpcReduction="20000"/>
          </a:bodyPr>
          <a:lstStyle/>
          <a:p>
            <a:r>
              <a:rPr lang="en-US" dirty="0"/>
              <a:t>Where do I send unclaimed funds?</a:t>
            </a:r>
          </a:p>
          <a:p>
            <a:pPr lvl="1">
              <a:buFont typeface="Courier New" panose="02070309020205020404" pitchFamily="49" charset="0"/>
              <a:buChar char="o"/>
            </a:pPr>
            <a:endParaRPr lang="en-US" dirty="0"/>
          </a:p>
          <a:p>
            <a:pPr lvl="1">
              <a:buFont typeface="Courier New" panose="02070309020205020404" pitchFamily="49" charset="0"/>
              <a:buChar char="o"/>
            </a:pPr>
            <a:r>
              <a:rPr lang="en-US" dirty="0"/>
              <a:t>When remitting unclaimed funds, complete the Unclaimed Property Report form and include it with the check to the Missouri State Treasurer-Unclaimed Property Division. The form and unclaimed funds should be remitted no less than annually by November 1</a:t>
            </a:r>
            <a:r>
              <a:rPr lang="en-US" baseline="30000" dirty="0"/>
              <a:t>st</a:t>
            </a:r>
            <a:r>
              <a:rPr lang="en-US" dirty="0"/>
              <a:t> .</a:t>
            </a:r>
          </a:p>
          <a:p>
            <a:pPr lvl="1">
              <a:buFont typeface="Courier New" panose="02070309020205020404" pitchFamily="49" charset="0"/>
              <a:buChar char="o"/>
            </a:pPr>
            <a:endParaRPr lang="en-US" dirty="0"/>
          </a:p>
          <a:p>
            <a:pPr lvl="1">
              <a:buFont typeface="Courier New" panose="02070309020205020404" pitchFamily="49" charset="0"/>
              <a:buChar char="o"/>
            </a:pPr>
            <a:r>
              <a:rPr lang="en-US" dirty="0"/>
              <a:t>Website: </a:t>
            </a:r>
            <a:r>
              <a:rPr lang="en-US" dirty="0">
                <a:hlinkClick r:id="rId2"/>
              </a:rPr>
              <a:t>www.treasurer.mo.gov</a:t>
            </a:r>
            <a:endParaRPr lang="en-US" dirty="0"/>
          </a:p>
          <a:p>
            <a:pPr lvl="1">
              <a:buFont typeface="Courier New" panose="02070309020205020404" pitchFamily="49" charset="0"/>
              <a:buChar char="o"/>
            </a:pPr>
            <a:endParaRPr lang="en-US" dirty="0"/>
          </a:p>
          <a:p>
            <a:pPr lvl="1">
              <a:buFont typeface="Courier New" panose="02070309020205020404" pitchFamily="49" charset="0"/>
              <a:buChar char="o"/>
            </a:pPr>
            <a:r>
              <a:rPr lang="en-US" dirty="0"/>
              <a:t>Address: Missouri State Treasurer's Office, Unclaimed Property Division, P. O. Box 1272,  Jefferson City, MO  65102-1272</a:t>
            </a:r>
          </a:p>
          <a:p>
            <a:pPr lvl="1">
              <a:buFont typeface="Courier New" panose="02070309020205020404" pitchFamily="49" charset="0"/>
              <a:buChar char="o"/>
            </a:pPr>
            <a:endParaRPr lang="en-US" dirty="0"/>
          </a:p>
          <a:p>
            <a:pPr lvl="1">
              <a:buFont typeface="Courier New" panose="02070309020205020404" pitchFamily="49" charset="0"/>
              <a:buChar char="o"/>
            </a:pPr>
            <a:r>
              <a:rPr lang="en-US" dirty="0"/>
              <a:t>Funds maybe submitted on one check to the Missouri State Treasurer</a:t>
            </a:r>
          </a:p>
        </p:txBody>
      </p:sp>
      <p:sp>
        <p:nvSpPr>
          <p:cNvPr id="3" name="Title 2">
            <a:extLst>
              <a:ext uri="{FF2B5EF4-FFF2-40B4-BE49-F238E27FC236}">
                <a16:creationId xmlns:a16="http://schemas.microsoft.com/office/drawing/2014/main" id="{C61C1B1E-1D70-7576-AAAE-4B157A3EE8B9}"/>
              </a:ext>
            </a:extLst>
          </p:cNvPr>
          <p:cNvSpPr>
            <a:spLocks noGrp="1"/>
          </p:cNvSpPr>
          <p:nvPr>
            <p:ph type="title"/>
          </p:nvPr>
        </p:nvSpPr>
        <p:spPr/>
        <p:txBody>
          <a:bodyPr/>
          <a:lstStyle/>
          <a:p>
            <a:r>
              <a:rPr lang="en-US" dirty="0"/>
              <a:t>Remittance of Unclaimed Funds</a:t>
            </a:r>
          </a:p>
        </p:txBody>
      </p:sp>
    </p:spTree>
    <p:extLst>
      <p:ext uri="{BB962C8B-B14F-4D97-AF65-F5344CB8AC3E}">
        <p14:creationId xmlns:p14="http://schemas.microsoft.com/office/powerpoint/2010/main" val="2615434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C71224-82C3-742B-E106-A28E2AD9001B}"/>
              </a:ext>
            </a:extLst>
          </p:cNvPr>
          <p:cNvSpPr>
            <a:spLocks noGrp="1"/>
          </p:cNvSpPr>
          <p:nvPr>
            <p:ph type="body" idx="1"/>
          </p:nvPr>
        </p:nvSpPr>
        <p:spPr>
          <a:xfrm>
            <a:off x="1146025" y="2356367"/>
            <a:ext cx="7540800" cy="4401114"/>
          </a:xfrm>
        </p:spPr>
        <p:txBody>
          <a:bodyPr>
            <a:normAutofit fontScale="92500" lnSpcReduction="10000"/>
          </a:bodyPr>
          <a:lstStyle/>
          <a:p>
            <a:r>
              <a:rPr lang="en-US" dirty="0"/>
              <a:t>The funds may be held in the court account until the time limits have been reached, or after reasonable attempts to locate the party have failed, the court can remit the funds to the state earlier if desired.</a:t>
            </a:r>
          </a:p>
          <a:p>
            <a:pPr marL="0" indent="0">
              <a:buNone/>
            </a:pPr>
            <a:endParaRPr lang="en-US" dirty="0"/>
          </a:p>
          <a:p>
            <a:r>
              <a:rPr lang="en-US" dirty="0"/>
              <a:t>Depending on the type of money, and how it was handled in SMC, the procedures to disburse the money to the Unclaimed Property Division property will vary. </a:t>
            </a:r>
          </a:p>
          <a:p>
            <a:endParaRPr lang="en-US" dirty="0"/>
          </a:p>
          <a:p>
            <a:r>
              <a:rPr lang="en-US" dirty="0"/>
              <a:t>If your circumstances are different from the ones listed, contact the OSCA Helpdesk and request assistance from the Accounting Assistance Unit.</a:t>
            </a:r>
          </a:p>
        </p:txBody>
      </p:sp>
      <p:sp>
        <p:nvSpPr>
          <p:cNvPr id="3" name="Title 2">
            <a:extLst>
              <a:ext uri="{FF2B5EF4-FFF2-40B4-BE49-F238E27FC236}">
                <a16:creationId xmlns:a16="http://schemas.microsoft.com/office/drawing/2014/main" id="{338C583B-2347-66C0-F99F-92276254BE04}"/>
              </a:ext>
            </a:extLst>
          </p:cNvPr>
          <p:cNvSpPr>
            <a:spLocks noGrp="1"/>
          </p:cNvSpPr>
          <p:nvPr>
            <p:ph type="title"/>
          </p:nvPr>
        </p:nvSpPr>
        <p:spPr/>
        <p:txBody>
          <a:bodyPr/>
          <a:lstStyle/>
          <a:p>
            <a:r>
              <a:rPr lang="en-US" dirty="0"/>
              <a:t>Processing Procedures</a:t>
            </a:r>
          </a:p>
        </p:txBody>
      </p:sp>
    </p:spTree>
    <p:extLst>
      <p:ext uri="{BB962C8B-B14F-4D97-AF65-F5344CB8AC3E}">
        <p14:creationId xmlns:p14="http://schemas.microsoft.com/office/powerpoint/2010/main" val="65702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336076-49DA-492A-6E96-9B0393E96DBA}"/>
              </a:ext>
            </a:extLst>
          </p:cNvPr>
          <p:cNvSpPr>
            <a:spLocks noGrp="1"/>
          </p:cNvSpPr>
          <p:nvPr>
            <p:ph type="body" idx="1"/>
          </p:nvPr>
        </p:nvSpPr>
        <p:spPr/>
        <p:txBody>
          <a:bodyPr/>
          <a:lstStyle/>
          <a:p>
            <a:r>
              <a:rPr lang="en-US" dirty="0"/>
              <a:t>Unclaimed Funds Being Held in Open Items and Unclaimed Bonds</a:t>
            </a:r>
          </a:p>
          <a:p>
            <a:endParaRPr lang="en-US" dirty="0"/>
          </a:p>
          <a:p>
            <a:r>
              <a:rPr lang="en-US" dirty="0"/>
              <a:t>Unclaimed Checks Issued by the Court</a:t>
            </a:r>
          </a:p>
          <a:p>
            <a:endParaRPr lang="en-US" dirty="0"/>
          </a:p>
          <a:p>
            <a:r>
              <a:rPr lang="en-US" dirty="0"/>
              <a:t>Unclaimed Checks Issued by the Court with an Automatic Payable</a:t>
            </a:r>
          </a:p>
          <a:p>
            <a:endParaRPr lang="en-US" dirty="0"/>
          </a:p>
          <a:p>
            <a:r>
              <a:rPr lang="en-US" dirty="0"/>
              <a:t>Unclaimed Checks with Payable Created Manually</a:t>
            </a:r>
          </a:p>
        </p:txBody>
      </p:sp>
      <p:sp>
        <p:nvSpPr>
          <p:cNvPr id="3" name="Title 2">
            <a:extLst>
              <a:ext uri="{FF2B5EF4-FFF2-40B4-BE49-F238E27FC236}">
                <a16:creationId xmlns:a16="http://schemas.microsoft.com/office/drawing/2014/main" id="{93D255AB-148B-5628-1243-2D6C37E7DA5E}"/>
              </a:ext>
            </a:extLst>
          </p:cNvPr>
          <p:cNvSpPr>
            <a:spLocks noGrp="1"/>
          </p:cNvSpPr>
          <p:nvPr>
            <p:ph type="title"/>
          </p:nvPr>
        </p:nvSpPr>
        <p:spPr/>
        <p:txBody>
          <a:bodyPr/>
          <a:lstStyle/>
          <a:p>
            <a:r>
              <a:rPr lang="en-US" dirty="0"/>
              <a:t>Procedure Scenarios</a:t>
            </a:r>
          </a:p>
        </p:txBody>
      </p:sp>
    </p:spTree>
    <p:extLst>
      <p:ext uri="{BB962C8B-B14F-4D97-AF65-F5344CB8AC3E}">
        <p14:creationId xmlns:p14="http://schemas.microsoft.com/office/powerpoint/2010/main" val="3321807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B2F202-9728-8909-8EB4-99B7B33F7A09}"/>
              </a:ext>
            </a:extLst>
          </p:cNvPr>
          <p:cNvSpPr>
            <a:spLocks noGrp="1"/>
          </p:cNvSpPr>
          <p:nvPr>
            <p:ph type="body" idx="1"/>
          </p:nvPr>
        </p:nvSpPr>
        <p:spPr/>
        <p:txBody>
          <a:bodyPr/>
          <a:lstStyle/>
          <a:p>
            <a:pPr marL="457200" indent="-457200">
              <a:buFont typeface="+mj-lt"/>
              <a:buAutoNum type="arabicPeriod"/>
            </a:pPr>
            <a:r>
              <a:rPr lang="en-US" dirty="0"/>
              <a:t>Add additional cost assessed</a:t>
            </a:r>
          </a:p>
          <a:p>
            <a:pPr marL="457200" indent="-457200">
              <a:buFont typeface="+mj-lt"/>
              <a:buAutoNum type="arabicPeriod"/>
            </a:pPr>
            <a:r>
              <a:rPr lang="en-US" dirty="0"/>
              <a:t>Use Detail code: 5064 – Unclaimed Property</a:t>
            </a:r>
          </a:p>
          <a:p>
            <a:pPr marL="457200" indent="-457200">
              <a:buFont typeface="+mj-lt"/>
              <a:buAutoNum type="arabicPeriod"/>
            </a:pPr>
            <a:r>
              <a:rPr lang="en-US" dirty="0"/>
              <a:t>Enter the amount to be remitted</a:t>
            </a:r>
          </a:p>
          <a:p>
            <a:pPr marL="457200" indent="-457200">
              <a:buFont typeface="+mj-lt"/>
              <a:buAutoNum type="arabicPeriod"/>
            </a:pPr>
            <a:r>
              <a:rPr lang="en-US" dirty="0"/>
              <a:t>Enter the payee organization name for State Treasurer – Unclaimed Property Division (UNCLAIMED)</a:t>
            </a:r>
          </a:p>
          <a:p>
            <a:pPr marL="457200" indent="-457200">
              <a:buFont typeface="+mj-lt"/>
              <a:buAutoNum type="arabicPeriod"/>
            </a:pPr>
            <a:r>
              <a:rPr lang="en-US" dirty="0"/>
              <a:t>Receipt payment: 2101 – Open Items Out, or 9206 – Bond Applied</a:t>
            </a:r>
          </a:p>
          <a:p>
            <a:pPr marL="457200" indent="-457200">
              <a:buFont typeface="+mj-lt"/>
              <a:buAutoNum type="arabicPeriod"/>
            </a:pPr>
            <a:r>
              <a:rPr lang="en-US" dirty="0"/>
              <a:t>Issue the recipient check</a:t>
            </a:r>
          </a:p>
        </p:txBody>
      </p:sp>
      <p:sp>
        <p:nvSpPr>
          <p:cNvPr id="3" name="Title 2">
            <a:extLst>
              <a:ext uri="{FF2B5EF4-FFF2-40B4-BE49-F238E27FC236}">
                <a16:creationId xmlns:a16="http://schemas.microsoft.com/office/drawing/2014/main" id="{A6508ED8-A2A5-90D4-FBC6-780575188606}"/>
              </a:ext>
            </a:extLst>
          </p:cNvPr>
          <p:cNvSpPr>
            <a:spLocks noGrp="1"/>
          </p:cNvSpPr>
          <p:nvPr>
            <p:ph type="title"/>
          </p:nvPr>
        </p:nvSpPr>
        <p:spPr/>
        <p:txBody>
          <a:bodyPr>
            <a:normAutofit fontScale="90000"/>
          </a:bodyPr>
          <a:lstStyle/>
          <a:p>
            <a:r>
              <a:rPr lang="en-US" dirty="0"/>
              <a:t>Unclaimed Funds Being Held in Open Items and Unclaimed Bonds</a:t>
            </a:r>
          </a:p>
        </p:txBody>
      </p:sp>
    </p:spTree>
    <p:extLst>
      <p:ext uri="{BB962C8B-B14F-4D97-AF65-F5344CB8AC3E}">
        <p14:creationId xmlns:p14="http://schemas.microsoft.com/office/powerpoint/2010/main" val="313365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55D1F5-57DB-6A5B-3689-769E0817F10F}"/>
              </a:ext>
            </a:extLst>
          </p:cNvPr>
          <p:cNvSpPr>
            <a:spLocks noGrp="1"/>
          </p:cNvSpPr>
          <p:nvPr>
            <p:ph type="body" idx="1"/>
          </p:nvPr>
        </p:nvSpPr>
        <p:spPr/>
        <p:txBody>
          <a:bodyPr>
            <a:normAutofit fontScale="92500" lnSpcReduction="20000"/>
          </a:bodyPr>
          <a:lstStyle/>
          <a:p>
            <a:pPr marL="457200" indent="-457200">
              <a:buFont typeface="+mj-lt"/>
              <a:buAutoNum type="arabicPeriod"/>
            </a:pPr>
            <a:r>
              <a:rPr lang="en-US" dirty="0"/>
              <a:t>Void the check</a:t>
            </a:r>
          </a:p>
          <a:p>
            <a:pPr marL="457200" indent="-457200">
              <a:buFont typeface="+mj-lt"/>
              <a:buAutoNum type="arabicPeriod"/>
            </a:pPr>
            <a:r>
              <a:rPr lang="en-US" dirty="0"/>
              <a:t>Void the receipt (if receipt has not created additional checks) </a:t>
            </a:r>
          </a:p>
          <a:p>
            <a:pPr marL="0" indent="0">
              <a:buNone/>
            </a:pPr>
            <a:r>
              <a:rPr lang="en-US" dirty="0"/>
              <a:t>NOTE:  if more than one payable was created by this receipt – please contact AAU</a:t>
            </a:r>
          </a:p>
          <a:p>
            <a:pPr marL="457200" indent="-457200">
              <a:buFont typeface="+mj-lt"/>
              <a:buAutoNum type="arabicPeriod"/>
            </a:pPr>
            <a:r>
              <a:rPr lang="en-US" dirty="0"/>
              <a:t>Receipt payment</a:t>
            </a:r>
          </a:p>
          <a:p>
            <a:pPr lvl="1"/>
            <a:r>
              <a:rPr lang="en-US" dirty="0"/>
              <a:t>2101 – Open Items Out</a:t>
            </a:r>
          </a:p>
          <a:p>
            <a:pPr lvl="1"/>
            <a:r>
              <a:rPr lang="en-US" dirty="0"/>
              <a:t>8206 – Bond Applied</a:t>
            </a:r>
          </a:p>
          <a:p>
            <a:pPr marL="457200" indent="-457200">
              <a:buFont typeface="+mj-lt"/>
              <a:buAutoNum type="arabicPeriod"/>
            </a:pPr>
            <a:r>
              <a:rPr lang="en-US" dirty="0"/>
              <a:t>Select the Open Manage Overpayments checkbox</a:t>
            </a:r>
          </a:p>
          <a:p>
            <a:pPr marL="457200" indent="-457200">
              <a:buFont typeface="+mj-lt"/>
              <a:buAutoNum type="arabicPeriod"/>
            </a:pPr>
            <a:r>
              <a:rPr lang="en-US" dirty="0"/>
              <a:t>Enter the organization name for State Treasurer – Unclaimed Property Division as the refund payee (UNCLAIMED)</a:t>
            </a:r>
          </a:p>
          <a:p>
            <a:pPr marL="457200" indent="-457200">
              <a:buFont typeface="+mj-lt"/>
              <a:buAutoNum type="arabicPeriod"/>
            </a:pPr>
            <a:r>
              <a:rPr lang="en-US" dirty="0"/>
              <a:t>Issue the recipient check</a:t>
            </a:r>
          </a:p>
        </p:txBody>
      </p:sp>
      <p:sp>
        <p:nvSpPr>
          <p:cNvPr id="3" name="Title 2">
            <a:extLst>
              <a:ext uri="{FF2B5EF4-FFF2-40B4-BE49-F238E27FC236}">
                <a16:creationId xmlns:a16="http://schemas.microsoft.com/office/drawing/2014/main" id="{94E56DE4-894D-3FD3-BE44-3737454357A8}"/>
              </a:ext>
            </a:extLst>
          </p:cNvPr>
          <p:cNvSpPr>
            <a:spLocks noGrp="1"/>
          </p:cNvSpPr>
          <p:nvPr>
            <p:ph type="title"/>
          </p:nvPr>
        </p:nvSpPr>
        <p:spPr/>
        <p:txBody>
          <a:bodyPr>
            <a:normAutofit fontScale="90000"/>
          </a:bodyPr>
          <a:lstStyle/>
          <a:p>
            <a:r>
              <a:rPr lang="en-US" dirty="0"/>
              <a:t>Unclaimed Checks Issued by the Court</a:t>
            </a:r>
          </a:p>
        </p:txBody>
      </p:sp>
    </p:spTree>
    <p:extLst>
      <p:ext uri="{BB962C8B-B14F-4D97-AF65-F5344CB8AC3E}">
        <p14:creationId xmlns:p14="http://schemas.microsoft.com/office/powerpoint/2010/main" val="386523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2ECE8-4D31-AFBA-E17E-AA68D2CF8C69}"/>
              </a:ext>
            </a:extLst>
          </p:cNvPr>
          <p:cNvSpPr>
            <a:spLocks noGrp="1"/>
          </p:cNvSpPr>
          <p:nvPr>
            <p:ph type="body" idx="1"/>
          </p:nvPr>
        </p:nvSpPr>
        <p:spPr/>
        <p:txBody>
          <a:bodyPr>
            <a:normAutofit fontScale="92500" lnSpcReduction="20000"/>
          </a:bodyPr>
          <a:lstStyle/>
          <a:p>
            <a:pPr marL="457200" indent="-457200">
              <a:buFont typeface="+mj-lt"/>
              <a:buAutoNum type="arabicPeriod"/>
            </a:pPr>
            <a:r>
              <a:rPr lang="en-US" dirty="0"/>
              <a:t>Void the check </a:t>
            </a:r>
          </a:p>
          <a:p>
            <a:pPr marL="457200" indent="-457200">
              <a:buFont typeface="+mj-lt"/>
              <a:buAutoNum type="arabicPeriod"/>
            </a:pPr>
            <a:r>
              <a:rPr lang="en-US" dirty="0"/>
              <a:t>Void the payable: APDC 7508 (Recipient Pay Detail Code) </a:t>
            </a:r>
          </a:p>
          <a:p>
            <a:pPr marL="457200" indent="-457200">
              <a:buFont typeface="+mj-lt"/>
              <a:buAutoNum type="arabicPeriod"/>
            </a:pPr>
            <a:r>
              <a:rPr lang="en-US" dirty="0"/>
              <a:t>Review the SMC Reports – Case Party Fee Report for cost detail code for the voided check (5XXX) </a:t>
            </a:r>
          </a:p>
          <a:p>
            <a:pPr marL="457200" indent="-457200">
              <a:buFont typeface="+mj-lt"/>
              <a:buAutoNum type="arabicPeriod"/>
            </a:pPr>
            <a:r>
              <a:rPr lang="en-US" dirty="0"/>
              <a:t>Create a manual payable</a:t>
            </a:r>
          </a:p>
          <a:p>
            <a:pPr marL="457200" indent="-457200">
              <a:buFont typeface="+mj-lt"/>
              <a:buAutoNum type="arabicPeriod"/>
            </a:pPr>
            <a:r>
              <a:rPr lang="en-US" dirty="0"/>
              <a:t>Enter the payee organization name for State Treasurer – Unclaimed Property Division (UNCLAIMED)</a:t>
            </a:r>
          </a:p>
          <a:p>
            <a:pPr marL="457200" indent="-457200">
              <a:buFont typeface="+mj-lt"/>
              <a:buAutoNum type="arabicPeriod"/>
            </a:pPr>
            <a:r>
              <a:rPr lang="en-US" dirty="0"/>
              <a:t>Use the appropriate (6XXX) Payable Code/Description for the cost detail code (5XXX) above</a:t>
            </a:r>
          </a:p>
          <a:p>
            <a:pPr marL="457200" indent="-457200">
              <a:buFont typeface="+mj-lt"/>
              <a:buAutoNum type="arabicPeriod"/>
            </a:pPr>
            <a:r>
              <a:rPr lang="en-US" dirty="0"/>
              <a:t>Enter the payable amount</a:t>
            </a:r>
          </a:p>
          <a:p>
            <a:pPr marL="457200" indent="-457200">
              <a:buFont typeface="+mj-lt"/>
              <a:buAutoNum type="arabicPeriod"/>
            </a:pPr>
            <a:r>
              <a:rPr lang="en-US" dirty="0"/>
              <a:t>Print the check</a:t>
            </a:r>
          </a:p>
        </p:txBody>
      </p:sp>
      <p:sp>
        <p:nvSpPr>
          <p:cNvPr id="3" name="Title 2">
            <a:extLst>
              <a:ext uri="{FF2B5EF4-FFF2-40B4-BE49-F238E27FC236}">
                <a16:creationId xmlns:a16="http://schemas.microsoft.com/office/drawing/2014/main" id="{59AD7BE4-46E3-D5C3-592D-06FB8308F3F3}"/>
              </a:ext>
            </a:extLst>
          </p:cNvPr>
          <p:cNvSpPr>
            <a:spLocks noGrp="1"/>
          </p:cNvSpPr>
          <p:nvPr>
            <p:ph type="title"/>
          </p:nvPr>
        </p:nvSpPr>
        <p:spPr/>
        <p:txBody>
          <a:bodyPr>
            <a:normAutofit fontScale="90000"/>
          </a:bodyPr>
          <a:lstStyle/>
          <a:p>
            <a:r>
              <a:rPr lang="en-US" dirty="0"/>
              <a:t>Unclaimed Checks Issued by the </a:t>
            </a:r>
            <a:r>
              <a:rPr lang="en-US" sz="4000" dirty="0"/>
              <a:t>Court with an Automatic Payable (If payee is added in manage assessment)</a:t>
            </a:r>
          </a:p>
        </p:txBody>
      </p:sp>
    </p:spTree>
    <p:extLst>
      <p:ext uri="{BB962C8B-B14F-4D97-AF65-F5344CB8AC3E}">
        <p14:creationId xmlns:p14="http://schemas.microsoft.com/office/powerpoint/2010/main" val="2781780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7AC437-E600-D787-7BD5-B89764D78B86}"/>
              </a:ext>
            </a:extLst>
          </p:cNvPr>
          <p:cNvSpPr>
            <a:spLocks noGrp="1"/>
          </p:cNvSpPr>
          <p:nvPr>
            <p:ph type="body" idx="1"/>
          </p:nvPr>
        </p:nvSpPr>
        <p:spPr/>
        <p:txBody>
          <a:bodyPr/>
          <a:lstStyle/>
          <a:p>
            <a:pPr marL="457200" indent="-457200">
              <a:buFont typeface="+mj-lt"/>
              <a:buAutoNum type="arabicPeriod"/>
            </a:pPr>
            <a:r>
              <a:rPr lang="en-US" dirty="0"/>
              <a:t>Void the check </a:t>
            </a:r>
          </a:p>
          <a:p>
            <a:pPr marL="457200" indent="-457200">
              <a:buFont typeface="+mj-lt"/>
              <a:buAutoNum type="arabicPeriod"/>
            </a:pPr>
            <a:r>
              <a:rPr lang="en-US" dirty="0"/>
              <a:t>Review the SMC Reports – Case Party Fee Report to determine receipt number to be voided that created the overpayment </a:t>
            </a:r>
          </a:p>
          <a:p>
            <a:pPr marL="457200" indent="-457200">
              <a:buFont typeface="+mj-lt"/>
              <a:buAutoNum type="arabicPeriod"/>
            </a:pPr>
            <a:r>
              <a:rPr lang="en-US" dirty="0"/>
              <a:t>Void the receipt containing the overpayment</a:t>
            </a:r>
          </a:p>
          <a:p>
            <a:pPr marL="457200" indent="-457200">
              <a:buFont typeface="+mj-lt"/>
              <a:buAutoNum type="arabicPeriod"/>
            </a:pPr>
            <a:r>
              <a:rPr lang="en-US" dirty="0"/>
              <a:t>Retake receipt (exactly as it was originally taken)</a:t>
            </a:r>
          </a:p>
          <a:p>
            <a:pPr marL="457200" indent="-457200">
              <a:buFont typeface="+mj-lt"/>
              <a:buAutoNum type="arabicPeriod"/>
            </a:pPr>
            <a:r>
              <a:rPr lang="en-US" dirty="0"/>
              <a:t>Process overpayment on the receipt retake to UNCLAIMED</a:t>
            </a:r>
          </a:p>
          <a:p>
            <a:pPr marL="457200" indent="-457200">
              <a:buFont typeface="+mj-lt"/>
              <a:buAutoNum type="arabicPeriod"/>
            </a:pPr>
            <a:r>
              <a:rPr lang="en-US" dirty="0"/>
              <a:t>Print the check</a:t>
            </a:r>
          </a:p>
        </p:txBody>
      </p:sp>
      <p:sp>
        <p:nvSpPr>
          <p:cNvPr id="3" name="Title 2">
            <a:extLst>
              <a:ext uri="{FF2B5EF4-FFF2-40B4-BE49-F238E27FC236}">
                <a16:creationId xmlns:a16="http://schemas.microsoft.com/office/drawing/2014/main" id="{1F1B6EDB-58A0-DB21-1BF1-947106058F47}"/>
              </a:ext>
            </a:extLst>
          </p:cNvPr>
          <p:cNvSpPr>
            <a:spLocks noGrp="1"/>
          </p:cNvSpPr>
          <p:nvPr>
            <p:ph type="title"/>
          </p:nvPr>
        </p:nvSpPr>
        <p:spPr/>
        <p:txBody>
          <a:bodyPr>
            <a:normAutofit fontScale="90000"/>
          </a:bodyPr>
          <a:lstStyle/>
          <a:p>
            <a:r>
              <a:rPr lang="en-US" dirty="0"/>
              <a:t>Unclaimed Checks Issued through overpayment receipting</a:t>
            </a:r>
          </a:p>
        </p:txBody>
      </p:sp>
    </p:spTree>
    <p:extLst>
      <p:ext uri="{BB962C8B-B14F-4D97-AF65-F5344CB8AC3E}">
        <p14:creationId xmlns:p14="http://schemas.microsoft.com/office/powerpoint/2010/main" val="4285833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D7C581-BBEE-BCDF-6D11-754D62BF1E39}"/>
              </a:ext>
            </a:extLst>
          </p:cNvPr>
          <p:cNvSpPr>
            <a:spLocks noGrp="1"/>
          </p:cNvSpPr>
          <p:nvPr>
            <p:ph type="body" idx="1"/>
          </p:nvPr>
        </p:nvSpPr>
        <p:spPr/>
        <p:txBody>
          <a:bodyPr>
            <a:normAutofit lnSpcReduction="10000"/>
          </a:bodyPr>
          <a:lstStyle/>
          <a:p>
            <a:pPr marL="0" indent="0">
              <a:buNone/>
            </a:pPr>
            <a:r>
              <a:rPr lang="en-US" dirty="0"/>
              <a:t>The following procedures should be used for checks with payables created manually in SMC Payable Creation and Maintenance. The payables will not have a receipt associated to the payable.</a:t>
            </a:r>
          </a:p>
          <a:p>
            <a:pPr marL="457200" indent="-457200">
              <a:buFont typeface="+mj-lt"/>
              <a:buAutoNum type="arabicPeriod"/>
            </a:pPr>
            <a:r>
              <a:rPr lang="en-US" dirty="0"/>
              <a:t>Void the check</a:t>
            </a:r>
          </a:p>
          <a:p>
            <a:pPr marL="457200" indent="-457200">
              <a:buFont typeface="+mj-lt"/>
              <a:buAutoNum type="arabicPeriod"/>
            </a:pPr>
            <a:r>
              <a:rPr lang="en-US" dirty="0"/>
              <a:t>Void the payable</a:t>
            </a:r>
          </a:p>
          <a:p>
            <a:pPr marL="457200" indent="-457200">
              <a:buFont typeface="+mj-lt"/>
              <a:buAutoNum type="arabicPeriod"/>
            </a:pPr>
            <a:r>
              <a:rPr lang="en-US" dirty="0"/>
              <a:t>Create a manual payable with the same DETC code as the original payment</a:t>
            </a:r>
          </a:p>
          <a:p>
            <a:pPr marL="457200" indent="-457200">
              <a:buFont typeface="+mj-lt"/>
              <a:buAutoNum type="arabicPeriod"/>
            </a:pPr>
            <a:r>
              <a:rPr lang="en-US" dirty="0"/>
              <a:t>Payable to UNCLAIMED</a:t>
            </a:r>
          </a:p>
          <a:p>
            <a:pPr marL="457200" indent="-457200">
              <a:buFont typeface="+mj-lt"/>
              <a:buAutoNum type="arabicPeriod"/>
            </a:pPr>
            <a:r>
              <a:rPr lang="en-US" dirty="0"/>
              <a:t>Print the check</a:t>
            </a:r>
          </a:p>
          <a:p>
            <a:pPr marL="457200" indent="-457200">
              <a:buFont typeface="+mj-lt"/>
              <a:buAutoNum type="arabicPeriod"/>
            </a:pPr>
            <a:r>
              <a:rPr lang="en-US" dirty="0"/>
              <a:t>Complete Unclaimed Property Report form</a:t>
            </a:r>
          </a:p>
        </p:txBody>
      </p:sp>
      <p:sp>
        <p:nvSpPr>
          <p:cNvPr id="3" name="Title 2">
            <a:extLst>
              <a:ext uri="{FF2B5EF4-FFF2-40B4-BE49-F238E27FC236}">
                <a16:creationId xmlns:a16="http://schemas.microsoft.com/office/drawing/2014/main" id="{615FA3BF-09D8-5274-0870-82512AA3969F}"/>
              </a:ext>
            </a:extLst>
          </p:cNvPr>
          <p:cNvSpPr>
            <a:spLocks noGrp="1"/>
          </p:cNvSpPr>
          <p:nvPr>
            <p:ph type="title"/>
          </p:nvPr>
        </p:nvSpPr>
        <p:spPr/>
        <p:txBody>
          <a:bodyPr>
            <a:normAutofit fontScale="90000"/>
          </a:bodyPr>
          <a:lstStyle/>
          <a:p>
            <a:r>
              <a:rPr lang="en-US" dirty="0"/>
              <a:t>Unclaimed Checks with Payable Created Manually</a:t>
            </a:r>
          </a:p>
        </p:txBody>
      </p:sp>
    </p:spTree>
    <p:extLst>
      <p:ext uri="{BB962C8B-B14F-4D97-AF65-F5344CB8AC3E}">
        <p14:creationId xmlns:p14="http://schemas.microsoft.com/office/powerpoint/2010/main" val="3927385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0D762C-E37E-DDE3-4CBE-FA0F8E50AF93}"/>
              </a:ext>
            </a:extLst>
          </p:cNvPr>
          <p:cNvSpPr>
            <a:spLocks noGrp="1"/>
          </p:cNvSpPr>
          <p:nvPr>
            <p:ph type="body" idx="1"/>
          </p:nvPr>
        </p:nvSpPr>
        <p:spPr/>
        <p:txBody>
          <a:bodyPr/>
          <a:lstStyle/>
          <a:p>
            <a:r>
              <a:rPr lang="en-US" dirty="0"/>
              <a:t>In order to claim funds previously remitted to the Unclaimed Property Division of the State Treasurer’s office, the party should contact that office. The judge may also send a letter to the Division of Unclaimed Property requesting that the funds be returned to the court.</a:t>
            </a:r>
          </a:p>
          <a:p>
            <a:endParaRPr lang="en-US" dirty="0"/>
          </a:p>
          <a:p>
            <a:r>
              <a:rPr lang="en-US" dirty="0"/>
              <a:t>Attempt to notify the party</a:t>
            </a:r>
          </a:p>
          <a:p>
            <a:pPr lvl="1">
              <a:buFont typeface="Courier New" panose="02070309020205020404" pitchFamily="49" charset="0"/>
              <a:buChar char="o"/>
            </a:pPr>
            <a:r>
              <a:rPr lang="en-US" dirty="0"/>
              <a:t>Use the NOTIC – Notice docket code</a:t>
            </a:r>
          </a:p>
        </p:txBody>
      </p:sp>
      <p:sp>
        <p:nvSpPr>
          <p:cNvPr id="3" name="Title 2">
            <a:extLst>
              <a:ext uri="{FF2B5EF4-FFF2-40B4-BE49-F238E27FC236}">
                <a16:creationId xmlns:a16="http://schemas.microsoft.com/office/drawing/2014/main" id="{88377282-CF42-CF05-DB47-F89C13DF4B13}"/>
              </a:ext>
            </a:extLst>
          </p:cNvPr>
          <p:cNvSpPr>
            <a:spLocks noGrp="1"/>
          </p:cNvSpPr>
          <p:nvPr>
            <p:ph type="title"/>
          </p:nvPr>
        </p:nvSpPr>
        <p:spPr/>
        <p:txBody>
          <a:bodyPr>
            <a:normAutofit fontScale="90000"/>
          </a:bodyPr>
          <a:lstStyle/>
          <a:p>
            <a:r>
              <a:rPr lang="en-US" dirty="0"/>
              <a:t>Claiming previously remitted unclaimed funds</a:t>
            </a:r>
          </a:p>
        </p:txBody>
      </p:sp>
    </p:spTree>
    <p:extLst>
      <p:ext uri="{BB962C8B-B14F-4D97-AF65-F5344CB8AC3E}">
        <p14:creationId xmlns:p14="http://schemas.microsoft.com/office/powerpoint/2010/main" val="2035692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8536BE-246A-0FF0-42B0-0226C47093B6}"/>
              </a:ext>
            </a:extLst>
          </p:cNvPr>
          <p:cNvSpPr>
            <a:spLocks noGrp="1"/>
          </p:cNvSpPr>
          <p:nvPr>
            <p:ph type="body" idx="1"/>
          </p:nvPr>
        </p:nvSpPr>
        <p:spPr/>
        <p:txBody>
          <a:bodyPr>
            <a:normAutofit/>
          </a:bodyPr>
          <a:lstStyle/>
          <a:p>
            <a:r>
              <a:rPr lang="en-US" dirty="0"/>
              <a:t>When processing unclaimed – make sure that stop payments have been completed with the bank to ensure that the original check is not cashed.</a:t>
            </a:r>
          </a:p>
          <a:p>
            <a:endParaRPr lang="en-US" dirty="0"/>
          </a:p>
          <a:p>
            <a:r>
              <a:rPr lang="en-US" dirty="0"/>
              <a:t>Note most banks only do a stop payment for 6 months. If using positive pay put these checks in the “do not honor” category.</a:t>
            </a:r>
          </a:p>
        </p:txBody>
      </p:sp>
      <p:sp>
        <p:nvSpPr>
          <p:cNvPr id="3" name="Title 2">
            <a:extLst>
              <a:ext uri="{FF2B5EF4-FFF2-40B4-BE49-F238E27FC236}">
                <a16:creationId xmlns:a16="http://schemas.microsoft.com/office/drawing/2014/main" id="{612EF7C8-BA10-1EF4-5E7E-630D558BFDFE}"/>
              </a:ext>
            </a:extLst>
          </p:cNvPr>
          <p:cNvSpPr>
            <a:spLocks noGrp="1"/>
          </p:cNvSpPr>
          <p:nvPr>
            <p:ph type="title"/>
          </p:nvPr>
        </p:nvSpPr>
        <p:spPr/>
        <p:txBody>
          <a:bodyPr/>
          <a:lstStyle/>
          <a:p>
            <a:r>
              <a:rPr lang="en-US" dirty="0"/>
              <a:t>Notify Bank</a:t>
            </a:r>
          </a:p>
        </p:txBody>
      </p:sp>
    </p:spTree>
    <p:extLst>
      <p:ext uri="{BB962C8B-B14F-4D97-AF65-F5344CB8AC3E}">
        <p14:creationId xmlns:p14="http://schemas.microsoft.com/office/powerpoint/2010/main" val="246964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1E238-FCE1-247E-C9D4-075FF77CC4A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6D5CC5-4991-9391-C3EE-502C70F3E17B}"/>
              </a:ext>
            </a:extLst>
          </p:cNvPr>
          <p:cNvSpPr>
            <a:spLocks noGrp="1"/>
          </p:cNvSpPr>
          <p:nvPr>
            <p:ph type="body" idx="1"/>
          </p:nvPr>
        </p:nvSpPr>
        <p:spPr/>
        <p:txBody>
          <a:bodyPr>
            <a:normAutofit/>
          </a:bodyPr>
          <a:lstStyle/>
          <a:p>
            <a:r>
              <a:rPr lang="en-US" dirty="0"/>
              <a:t>All outstanding checks should be reviewed no less than quarterly to ensure checks written to governmental entities and attorneys are being cashed in a timely fashion.  Funds written to government/attorneys typically do not get sent to unclaimed property.</a:t>
            </a:r>
          </a:p>
        </p:txBody>
      </p:sp>
      <p:sp>
        <p:nvSpPr>
          <p:cNvPr id="3" name="Title 2">
            <a:extLst>
              <a:ext uri="{FF2B5EF4-FFF2-40B4-BE49-F238E27FC236}">
                <a16:creationId xmlns:a16="http://schemas.microsoft.com/office/drawing/2014/main" id="{C971579B-F208-AC4F-E022-C2E825CA5577}"/>
              </a:ext>
            </a:extLst>
          </p:cNvPr>
          <p:cNvSpPr>
            <a:spLocks noGrp="1"/>
          </p:cNvSpPr>
          <p:nvPr>
            <p:ph type="title"/>
          </p:nvPr>
        </p:nvSpPr>
        <p:spPr/>
        <p:txBody>
          <a:bodyPr/>
          <a:lstStyle/>
          <a:p>
            <a:r>
              <a:rPr lang="en-US" dirty="0"/>
              <a:t>Notes to Add</a:t>
            </a:r>
          </a:p>
        </p:txBody>
      </p:sp>
    </p:spTree>
    <p:extLst>
      <p:ext uri="{BB962C8B-B14F-4D97-AF65-F5344CB8AC3E}">
        <p14:creationId xmlns:p14="http://schemas.microsoft.com/office/powerpoint/2010/main" val="203002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68343-DF3C-0827-B9BA-FB2B31FDDB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CD2B22-4EED-7159-14E5-8AF22FA99710}"/>
              </a:ext>
            </a:extLst>
          </p:cNvPr>
          <p:cNvSpPr>
            <a:spLocks noGrp="1"/>
          </p:cNvSpPr>
          <p:nvPr>
            <p:ph type="body" idx="1"/>
          </p:nvPr>
        </p:nvSpPr>
        <p:spPr/>
        <p:txBody>
          <a:bodyPr>
            <a:normAutofit/>
          </a:bodyPr>
          <a:lstStyle/>
          <a:p>
            <a:r>
              <a:rPr lang="en-US" dirty="0"/>
              <a:t>As much as possible – allow SMC to create the payable through the receipting process.  This will ensure that funds are processed out of the correct DETC.</a:t>
            </a:r>
          </a:p>
        </p:txBody>
      </p:sp>
      <p:sp>
        <p:nvSpPr>
          <p:cNvPr id="3" name="Title 2">
            <a:extLst>
              <a:ext uri="{FF2B5EF4-FFF2-40B4-BE49-F238E27FC236}">
                <a16:creationId xmlns:a16="http://schemas.microsoft.com/office/drawing/2014/main" id="{7B0C8560-F30C-70A5-FF94-8BBFBB4ADFB1}"/>
              </a:ext>
            </a:extLst>
          </p:cNvPr>
          <p:cNvSpPr>
            <a:spLocks noGrp="1"/>
          </p:cNvSpPr>
          <p:nvPr>
            <p:ph type="title"/>
          </p:nvPr>
        </p:nvSpPr>
        <p:spPr/>
        <p:txBody>
          <a:bodyPr/>
          <a:lstStyle/>
          <a:p>
            <a:r>
              <a:rPr lang="en-US" dirty="0"/>
              <a:t>Notes to Add</a:t>
            </a:r>
          </a:p>
        </p:txBody>
      </p:sp>
    </p:spTree>
    <p:extLst>
      <p:ext uri="{BB962C8B-B14F-4D97-AF65-F5344CB8AC3E}">
        <p14:creationId xmlns:p14="http://schemas.microsoft.com/office/powerpoint/2010/main" val="2953793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D447CB-2E54-4BD4-47AB-8AE4A35569A4}"/>
              </a:ext>
            </a:extLst>
          </p:cNvPr>
          <p:cNvSpPr>
            <a:spLocks noGrp="1"/>
          </p:cNvSpPr>
          <p:nvPr>
            <p:ph type="body" idx="1"/>
          </p:nvPr>
        </p:nvSpPr>
        <p:spPr/>
        <p:txBody>
          <a:bodyPr/>
          <a:lstStyle/>
          <a:p>
            <a:pPr marL="282575" lvl="1" indent="0">
              <a:buNone/>
            </a:pPr>
            <a:r>
              <a:rPr lang="en-US" dirty="0"/>
              <a:t>If there are situations regarding unclaimed property that are not outlined – Please contact the OSCA Accounting Assistance Unit.</a:t>
            </a:r>
          </a:p>
          <a:p>
            <a:pPr marL="282575" lvl="1" indent="0">
              <a:buNone/>
            </a:pPr>
            <a:endParaRPr lang="en-US" dirty="0"/>
          </a:p>
          <a:p>
            <a:pPr marL="282575" lvl="1" indent="0">
              <a:buNone/>
            </a:pPr>
            <a:r>
              <a:rPr lang="en-US" dirty="0"/>
              <a:t>Call the OSCA Help Desk and ask for the Accounting Assistance unit.</a:t>
            </a:r>
          </a:p>
          <a:p>
            <a:pPr marL="282575" lvl="1" indent="0">
              <a:buNone/>
            </a:pPr>
            <a:r>
              <a:rPr lang="en-US" dirty="0"/>
              <a:t>OSCA Help Desk | (888) 541-4894 | (573) 751-4377</a:t>
            </a:r>
          </a:p>
          <a:p>
            <a:pPr marL="282575" lvl="1" indent="0">
              <a:buNone/>
            </a:pPr>
            <a:r>
              <a:rPr lang="en-US" dirty="0"/>
              <a:t>OSCA.Help.Desk@courts.mo.gov</a:t>
            </a:r>
          </a:p>
          <a:p>
            <a:endParaRPr lang="en-US" dirty="0"/>
          </a:p>
        </p:txBody>
      </p:sp>
      <p:sp>
        <p:nvSpPr>
          <p:cNvPr id="3" name="Title 2">
            <a:extLst>
              <a:ext uri="{FF2B5EF4-FFF2-40B4-BE49-F238E27FC236}">
                <a16:creationId xmlns:a16="http://schemas.microsoft.com/office/drawing/2014/main" id="{67300909-31E6-89C3-5EF9-00F506D175F3}"/>
              </a:ext>
            </a:extLst>
          </p:cNvPr>
          <p:cNvSpPr>
            <a:spLocks noGrp="1"/>
          </p:cNvSpPr>
          <p:nvPr>
            <p:ph type="title"/>
          </p:nvPr>
        </p:nvSpPr>
        <p:spPr/>
        <p:txBody>
          <a:bodyPr/>
          <a:lstStyle/>
          <a:p>
            <a:r>
              <a:rPr lang="en-US" dirty="0"/>
              <a:t>Need Help?</a:t>
            </a:r>
          </a:p>
        </p:txBody>
      </p:sp>
    </p:spTree>
    <p:extLst>
      <p:ext uri="{BB962C8B-B14F-4D97-AF65-F5344CB8AC3E}">
        <p14:creationId xmlns:p14="http://schemas.microsoft.com/office/powerpoint/2010/main" val="2096393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EFEE-93A9-4432-BEE4-462FD51AA02F}"/>
              </a:ext>
            </a:extLst>
          </p:cNvPr>
          <p:cNvSpPr>
            <a:spLocks noGrp="1"/>
          </p:cNvSpPr>
          <p:nvPr>
            <p:ph type="title"/>
          </p:nvPr>
        </p:nvSpPr>
        <p:spPr/>
        <p:txBody>
          <a:bodyPr>
            <a:normAutofit fontScale="90000"/>
          </a:bodyPr>
          <a:lstStyle/>
          <a:p>
            <a:r>
              <a:rPr lang="en-US" b="1" dirty="0">
                <a:solidFill>
                  <a:schemeClr val="lt1"/>
                </a:solidFill>
                <a:latin typeface="Roboto Slab"/>
                <a:ea typeface="Roboto Slab"/>
                <a:cs typeface="Roboto Slab"/>
                <a:sym typeface="Roboto Slab"/>
              </a:rPr>
              <a:t>Contact information</a:t>
            </a:r>
            <a:br>
              <a:rPr lang="en-US" b="1" dirty="0">
                <a:solidFill>
                  <a:schemeClr val="lt1"/>
                </a:solidFill>
                <a:latin typeface="Roboto Slab"/>
                <a:ea typeface="Roboto Slab"/>
                <a:cs typeface="Roboto Slab"/>
                <a:sym typeface="Roboto Slab"/>
              </a:rPr>
            </a:br>
            <a:r>
              <a:rPr lang="en-US" b="1" dirty="0">
                <a:solidFill>
                  <a:schemeClr val="lt1"/>
                </a:solidFill>
                <a:latin typeface="Roboto Slab"/>
                <a:ea typeface="Roboto Slab"/>
                <a:cs typeface="Roboto Slab"/>
                <a:sym typeface="Roboto Slab"/>
              </a:rPr>
              <a:t>         </a:t>
            </a:r>
            <a:r>
              <a:rPr lang="en-US" b="1" dirty="0">
                <a:latin typeface="Roboto Slab"/>
                <a:ea typeface="Roboto Slab"/>
                <a:cs typeface="Roboto Slab"/>
                <a:sym typeface="Roboto Slab"/>
              </a:rPr>
              <a:t>Contact information</a:t>
            </a:r>
            <a:br>
              <a:rPr lang="en-US" b="1" dirty="0">
                <a:solidFill>
                  <a:schemeClr val="lt1"/>
                </a:solidFill>
                <a:latin typeface="Roboto Slab"/>
                <a:ea typeface="Roboto Slab"/>
                <a:cs typeface="Roboto Slab"/>
                <a:sym typeface="Roboto Slab"/>
              </a:rPr>
            </a:br>
            <a:endParaRPr lang="en-US" dirty="0"/>
          </a:p>
        </p:txBody>
      </p:sp>
      <p:sp>
        <p:nvSpPr>
          <p:cNvPr id="5" name="Content Placeholder 4">
            <a:extLst>
              <a:ext uri="{FF2B5EF4-FFF2-40B4-BE49-F238E27FC236}">
                <a16:creationId xmlns:a16="http://schemas.microsoft.com/office/drawing/2014/main" id="{232A347E-91E8-48B8-A10E-CC4C3BA2D73F}"/>
              </a:ext>
            </a:extLst>
          </p:cNvPr>
          <p:cNvSpPr>
            <a:spLocks noGrp="1"/>
          </p:cNvSpPr>
          <p:nvPr>
            <p:ph idx="1"/>
          </p:nvPr>
        </p:nvSpPr>
        <p:spPr>
          <a:xfrm>
            <a:off x="628650" y="1589650"/>
            <a:ext cx="7886700" cy="4903224"/>
          </a:xfrm>
        </p:spPr>
        <p:txBody>
          <a:bodyPr>
            <a:normAutofit/>
          </a:bodyPr>
          <a:lstStyle/>
          <a:p>
            <a:pPr marL="0" indent="0" algn="ctr">
              <a:buNone/>
            </a:pPr>
            <a:endParaRPr lang="en-US" sz="2400" dirty="0"/>
          </a:p>
          <a:p>
            <a:pPr marL="0" indent="0" algn="ctr">
              <a:buNone/>
            </a:pPr>
            <a:r>
              <a:rPr lang="en-US" b="1" dirty="0"/>
              <a:t>OSCA Accounting and Court Review </a:t>
            </a:r>
          </a:p>
          <a:p>
            <a:pPr marL="0" indent="0" algn="ctr">
              <a:buNone/>
            </a:pPr>
            <a:r>
              <a:rPr lang="en-US" b="1" dirty="0"/>
              <a:t>Assistance Section</a:t>
            </a:r>
          </a:p>
          <a:p>
            <a:pPr marL="0" indent="0" algn="ctr">
              <a:buNone/>
            </a:pPr>
            <a:endParaRPr lang="en-US" sz="2400" dirty="0"/>
          </a:p>
          <a:p>
            <a:pPr marL="0" indent="0" algn="ctr">
              <a:buNone/>
            </a:pPr>
            <a:endParaRPr lang="en-US" sz="2400" dirty="0"/>
          </a:p>
          <a:p>
            <a:pPr marL="0" indent="0" algn="ctr">
              <a:buNone/>
            </a:pPr>
            <a:r>
              <a:rPr lang="en-US" sz="2400" b="1" dirty="0"/>
              <a:t>OSCA Help Desk</a:t>
            </a:r>
          </a:p>
          <a:p>
            <a:pPr marL="0" indent="0" algn="ctr">
              <a:buNone/>
            </a:pPr>
            <a:r>
              <a:rPr lang="en-US" sz="2400" b="1" dirty="0"/>
              <a:t>1-573-751-4377 or 1-888-541-4894, </a:t>
            </a:r>
          </a:p>
          <a:p>
            <a:pPr marL="0" indent="0" algn="ctr">
              <a:buNone/>
            </a:pPr>
            <a:r>
              <a:rPr lang="en-US" sz="2400" b="1" dirty="0"/>
              <a:t>Option 2 for Accounting Assistance Unit</a:t>
            </a:r>
          </a:p>
          <a:p>
            <a:pPr marL="0" indent="0" algn="ctr">
              <a:buNone/>
            </a:pPr>
            <a:r>
              <a:rPr lang="en-US" sz="2400" b="1" dirty="0"/>
              <a:t>Or</a:t>
            </a:r>
          </a:p>
          <a:p>
            <a:pPr marL="0" indent="0" algn="ctr">
              <a:buNone/>
            </a:pPr>
            <a:r>
              <a:rPr lang="en-US" sz="2400" b="1" dirty="0"/>
              <a:t>Email – OSCA.help.desk@courts.mo.gov</a:t>
            </a:r>
          </a:p>
          <a:p>
            <a:pPr marL="0" indent="0">
              <a:buNone/>
            </a:pPr>
            <a:endParaRPr lang="en-US" dirty="0"/>
          </a:p>
        </p:txBody>
      </p:sp>
    </p:spTree>
    <p:extLst>
      <p:ext uri="{BB962C8B-B14F-4D97-AF65-F5344CB8AC3E}">
        <p14:creationId xmlns:p14="http://schemas.microsoft.com/office/powerpoint/2010/main" val="4118922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subTitle" idx="4294967295"/>
          </p:nvPr>
        </p:nvSpPr>
        <p:spPr>
          <a:xfrm>
            <a:off x="685800" y="1362476"/>
            <a:ext cx="7884600" cy="3810299"/>
          </a:xfrm>
          <a:prstGeom prst="rect">
            <a:avLst/>
          </a:prstGeom>
        </p:spPr>
        <p:txBody>
          <a:bodyPr vert="horz" lIns="91425" tIns="91425" rIns="91425" bIns="91425" rtlCol="0" anchor="ctr" anchorCtr="0">
            <a:noAutofit/>
          </a:bodyPr>
          <a:lstStyle/>
          <a:p>
            <a:pPr>
              <a:spcBef>
                <a:spcPts val="0"/>
              </a:spcBef>
              <a:buClr>
                <a:schemeClr val="dk1"/>
              </a:buClr>
              <a:buSzPct val="61111"/>
              <a:buNone/>
            </a:pPr>
            <a:endParaRPr lang="en" sz="6000" b="1" dirty="0">
              <a:solidFill>
                <a:schemeClr val="lt1"/>
              </a:solidFill>
              <a:latin typeface="Roboto Slab"/>
              <a:ea typeface="Roboto Slab"/>
              <a:cs typeface="Roboto Slab"/>
              <a:sym typeface="Roboto Slab"/>
            </a:endParaRPr>
          </a:p>
          <a:p>
            <a:pPr>
              <a:spcBef>
                <a:spcPts val="0"/>
              </a:spcBef>
              <a:buClr>
                <a:schemeClr val="dk1"/>
              </a:buClr>
              <a:buSzPct val="61111"/>
              <a:buNone/>
            </a:pPr>
            <a:r>
              <a:rPr lang="en" sz="6000" b="1" dirty="0">
                <a:solidFill>
                  <a:schemeClr val="lt1"/>
                </a:solidFill>
                <a:latin typeface="Roboto Slab"/>
                <a:ea typeface="Roboto Slab"/>
                <a:cs typeface="Roboto Slab"/>
                <a:sym typeface="Roboto Slab"/>
              </a:rPr>
              <a:t>THANK </a:t>
            </a:r>
            <a:r>
              <a:rPr lang="en-US" sz="6000" b="1" dirty="0">
                <a:solidFill>
                  <a:schemeClr val="lt1"/>
                </a:solidFill>
                <a:latin typeface="Roboto Slab"/>
                <a:ea typeface="Roboto Slab"/>
                <a:cs typeface="Roboto Slab"/>
                <a:sym typeface="Roboto Slab"/>
              </a:rPr>
              <a:t>YOU</a:t>
            </a:r>
            <a:endParaRPr lang="en" sz="6000" b="1" dirty="0">
              <a:solidFill>
                <a:schemeClr val="lt1"/>
              </a:solidFill>
              <a:latin typeface="Roboto Slab"/>
              <a:ea typeface="Roboto Slab"/>
              <a:cs typeface="Roboto Slab"/>
              <a:sym typeface="Roboto Slab"/>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endParaRPr lang="en-US" sz="2400" dirty="0">
              <a:solidFill>
                <a:srgbClr val="FFFFFF"/>
              </a:solidFill>
            </a:endParaRPr>
          </a:p>
          <a:p>
            <a:pPr>
              <a:spcBef>
                <a:spcPts val="0"/>
              </a:spcBef>
              <a:buClr>
                <a:schemeClr val="dk1"/>
              </a:buClr>
              <a:buSzPct val="45833"/>
              <a:buNone/>
            </a:pPr>
            <a:r>
              <a:rPr lang="en-US" sz="2400" dirty="0">
                <a:solidFill>
                  <a:srgbClr val="FFFFFF"/>
                </a:solidFill>
              </a:rPr>
              <a:t>Accounting &amp; Court Review Assistance Section</a:t>
            </a:r>
          </a:p>
          <a:p>
            <a:pPr>
              <a:spcBef>
                <a:spcPts val="0"/>
              </a:spcBef>
              <a:buClr>
                <a:schemeClr val="dk1"/>
              </a:buClr>
              <a:buSzPct val="45833"/>
              <a:buNone/>
            </a:pPr>
            <a:r>
              <a:rPr lang="en-US" sz="2400" dirty="0">
                <a:solidFill>
                  <a:srgbClr val="FFFFFF"/>
                </a:solidFill>
              </a:rPr>
              <a:t>OSCA Court Business Services Division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5756" y="1281723"/>
            <a:ext cx="3498244" cy="3291840"/>
          </a:xfrm>
          <a:prstGeom prst="rect">
            <a:avLst/>
          </a:prstGeom>
        </p:spPr>
      </p:pic>
    </p:spTree>
    <p:extLst>
      <p:ext uri="{BB962C8B-B14F-4D97-AF65-F5344CB8AC3E}">
        <p14:creationId xmlns:p14="http://schemas.microsoft.com/office/powerpoint/2010/main" val="1511049246"/>
      </p:ext>
    </p:extLst>
  </p:cSld>
  <p:clrMapOvr>
    <a:masterClrMapping/>
  </p:clrMapOvr>
  <p:transition spd="slow">
    <p:cut/>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25" tIns="91425" rIns="91425" bIns="91425" rtlCol="0" anchor="ctr" anchorCtr="0">
        <a:noAutofit/>
      </a:bodyPr>
      <a:lstStyle>
        <a:defPPr algn="ctr">
          <a:spcBef>
            <a:spcPts val="0"/>
          </a:spcBef>
          <a:buClr>
            <a:schemeClr val="dk1"/>
          </a:buClr>
          <a:buSzPct val="61111"/>
          <a:buFont typeface="Arial" panose="020B0604020202020204" pitchFamily="34" charset="0"/>
          <a:buNone/>
          <a:defRPr sz="4400" b="1" dirty="0" smtClean="0">
            <a:solidFill>
              <a:schemeClr val="lt1"/>
            </a:solidFill>
            <a:latin typeface="Roboto Slab"/>
            <a:ea typeface="Roboto Slab"/>
            <a:cs typeface="Roboto Slab"/>
            <a:sym typeface="Roboto Slab"/>
          </a:defRPr>
        </a:defPPr>
      </a:lstStyle>
    </a:txDef>
  </a:objectDefaults>
  <a:extraClrSchemeLst/>
  <a:extLst>
    <a:ext uri="{05A4C25C-085E-4340-85A3-A5531E510DB2}">
      <thm15:themeFamily xmlns:thm15="http://schemas.microsoft.com/office/thememl/2012/main" name="OSCA Template 2017.pptx" id="{BDA473A6-347B-4657-A3BC-938AA015A32E}" vid="{FA913FE1-BC00-43CC-ABB3-04BBB2941F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OSCA Template 2017</Template>
  <TotalTime>5226</TotalTime>
  <Words>1453</Words>
  <Application>Microsoft Office PowerPoint</Application>
  <PresentationFormat>On-screen Show (4:3)</PresentationFormat>
  <Paragraphs>151</Paragraphs>
  <Slides>26</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Calibri</vt:lpstr>
      <vt:lpstr>Calibri Light</vt:lpstr>
      <vt:lpstr>Courier New</vt:lpstr>
      <vt:lpstr>Impact</vt:lpstr>
      <vt:lpstr>Nixie One</vt:lpstr>
      <vt:lpstr>Roboto Slab</vt:lpstr>
      <vt:lpstr>Times New Roman</vt:lpstr>
      <vt:lpstr>Wingdings</vt:lpstr>
      <vt:lpstr>Office Theme</vt:lpstr>
      <vt:lpstr>Unclaimed Property </vt:lpstr>
      <vt:lpstr>Introduction to the Accounting Team</vt:lpstr>
      <vt:lpstr>Today’s Agenda</vt:lpstr>
      <vt:lpstr>Accounting Responsibilities</vt:lpstr>
      <vt:lpstr>Accounting Responsibilities</vt:lpstr>
      <vt:lpstr>Unclaimed Property</vt:lpstr>
      <vt:lpstr>Unclaimed Property</vt:lpstr>
      <vt:lpstr>Returned Checks</vt:lpstr>
      <vt:lpstr>Stale Checks</vt:lpstr>
      <vt:lpstr>Unclaimed Property Information</vt:lpstr>
      <vt:lpstr>Remittance of Unclaimed Funds</vt:lpstr>
      <vt:lpstr>Remittance of Unclaimed Funds</vt:lpstr>
      <vt:lpstr>Processing Procedures</vt:lpstr>
      <vt:lpstr>Procedure Scenarios</vt:lpstr>
      <vt:lpstr>Unclaimed Funds Being Held in Open Items and Unclaimed Bonds</vt:lpstr>
      <vt:lpstr>Unclaimed Checks Issued by the Court</vt:lpstr>
      <vt:lpstr>Unclaimed Checks Issued by the Court with an Automatic Payable (If payee is added in manage assessment)</vt:lpstr>
      <vt:lpstr>Unclaimed Checks Issued through overpayment receipting</vt:lpstr>
      <vt:lpstr>Unclaimed Checks with Payable Created Manually</vt:lpstr>
      <vt:lpstr>Claiming previously remitted unclaimed funds</vt:lpstr>
      <vt:lpstr>Notify Bank</vt:lpstr>
      <vt:lpstr>Notes to Add</vt:lpstr>
      <vt:lpstr>Notes to Add</vt:lpstr>
      <vt:lpstr>Need Help?</vt:lpstr>
      <vt:lpstr>Contact information          Contact information </vt:lpstr>
      <vt:lpstr>PowerPoint Presentation</vt:lpstr>
    </vt:vector>
  </TitlesOfParts>
  <Company>Office of State Courts Administrator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Show-Me Courts Bank Reconciliations</dc:title>
  <dc:creator>Susan E. Shields</dc:creator>
  <cp:lastModifiedBy>Angela D. Fisher</cp:lastModifiedBy>
  <cp:revision>221</cp:revision>
  <cp:lastPrinted>2024-10-24T16:21:55Z</cp:lastPrinted>
  <dcterms:created xsi:type="dcterms:W3CDTF">2021-05-18T13:13:40Z</dcterms:created>
  <dcterms:modified xsi:type="dcterms:W3CDTF">2026-10-14T15:30:56Z</dcterms:modified>
</cp:coreProperties>
</file>