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sldIdLst>
    <p:sldId id="257" r:id="rId5"/>
    <p:sldId id="261" r:id="rId6"/>
    <p:sldId id="265" r:id="rId7"/>
    <p:sldId id="266" r:id="rId8"/>
    <p:sldId id="267" r:id="rId9"/>
    <p:sldId id="287" r:id="rId10"/>
    <p:sldId id="268" r:id="rId11"/>
    <p:sldId id="270" r:id="rId12"/>
    <p:sldId id="278" r:id="rId13"/>
    <p:sldId id="280" r:id="rId14"/>
    <p:sldId id="279" r:id="rId15"/>
    <p:sldId id="282" r:id="rId16"/>
    <p:sldId id="283" r:id="rId17"/>
    <p:sldId id="281" r:id="rId18"/>
    <p:sldId id="284" r:id="rId19"/>
    <p:sldId id="269" r:id="rId20"/>
    <p:sldId id="286" r:id="rId21"/>
    <p:sldId id="263" r:id="rId22"/>
    <p:sldId id="264" r:id="rId23"/>
    <p:sldId id="272" r:id="rId24"/>
    <p:sldId id="274" r:id="rId25"/>
    <p:sldId id="276" r:id="rId26"/>
    <p:sldId id="275" r:id="rId27"/>
    <p:sldId id="273" r:id="rId28"/>
    <p:sldId id="271" r:id="rId29"/>
    <p:sldId id="27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19" autoAdjust="0"/>
  </p:normalViewPr>
  <p:slideViewPr>
    <p:cSldViewPr snapToGrid="0">
      <p:cViewPr varScale="1">
        <p:scale>
          <a:sx n="94" d="100"/>
          <a:sy n="94" d="100"/>
        </p:scale>
        <p:origin x="421" y="65"/>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Chapple" userId="0385d0ff-1dfe-42d3-9a1a-6a1f1bb25d28" providerId="ADAL" clId="{BC52964B-0153-49E8-9A85-43A01F0A2774}"/>
    <pc:docChg chg="custSel addSld modSld">
      <pc:chgData name="Jeff Chapple" userId="0385d0ff-1dfe-42d3-9a1a-6a1f1bb25d28" providerId="ADAL" clId="{BC52964B-0153-49E8-9A85-43A01F0A2774}" dt="2021-05-12T16:25:38.417" v="18" actId="14100"/>
      <pc:docMkLst>
        <pc:docMk/>
      </pc:docMkLst>
      <pc:sldChg chg="addSp delSp modSp new mod">
        <pc:chgData name="Jeff Chapple" userId="0385d0ff-1dfe-42d3-9a1a-6a1f1bb25d28" providerId="ADAL" clId="{BC52964B-0153-49E8-9A85-43A01F0A2774}" dt="2021-05-12T16:25:38.417" v="18" actId="14100"/>
        <pc:sldMkLst>
          <pc:docMk/>
          <pc:sldMk cId="3672161709" sldId="287"/>
        </pc:sldMkLst>
        <pc:spChg chg="del mod">
          <ac:chgData name="Jeff Chapple" userId="0385d0ff-1dfe-42d3-9a1a-6a1f1bb25d28" providerId="ADAL" clId="{BC52964B-0153-49E8-9A85-43A01F0A2774}" dt="2021-05-12T16:25:21.531" v="13" actId="478"/>
          <ac:spMkLst>
            <pc:docMk/>
            <pc:sldMk cId="3672161709" sldId="287"/>
            <ac:spMk id="2" creationId="{F61AF61A-8358-4350-B018-72984AE90360}"/>
          </ac:spMkLst>
        </pc:spChg>
        <pc:spChg chg="del">
          <ac:chgData name="Jeff Chapple" userId="0385d0ff-1dfe-42d3-9a1a-6a1f1bb25d28" providerId="ADAL" clId="{BC52964B-0153-49E8-9A85-43A01F0A2774}" dt="2021-05-12T16:25:18.840" v="12" actId="478"/>
          <ac:spMkLst>
            <pc:docMk/>
            <pc:sldMk cId="3672161709" sldId="287"/>
            <ac:spMk id="3" creationId="{6DA83692-C348-4184-8359-6E5F8AA8759D}"/>
          </ac:spMkLst>
        </pc:spChg>
        <pc:spChg chg="add del mod">
          <ac:chgData name="Jeff Chapple" userId="0385d0ff-1dfe-42d3-9a1a-6a1f1bb25d28" providerId="ADAL" clId="{BC52964B-0153-49E8-9A85-43A01F0A2774}" dt="2021-05-12T16:25:24.295" v="14" actId="478"/>
          <ac:spMkLst>
            <pc:docMk/>
            <pc:sldMk cId="3672161709" sldId="287"/>
            <ac:spMk id="5" creationId="{E355EEDD-1BAD-47AE-A91C-547820B7BA6D}"/>
          </ac:spMkLst>
        </pc:spChg>
        <pc:picChg chg="add mod">
          <ac:chgData name="Jeff Chapple" userId="0385d0ff-1dfe-42d3-9a1a-6a1f1bb25d28" providerId="ADAL" clId="{BC52964B-0153-49E8-9A85-43A01F0A2774}" dt="2021-05-12T16:25:38.417" v="18" actId="14100"/>
          <ac:picMkLst>
            <pc:docMk/>
            <pc:sldMk cId="3672161709" sldId="287"/>
            <ac:picMk id="7" creationId="{16737139-12DD-4797-80E7-DB33418C336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xmlns=""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06/01/2021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06/01/2021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xmlns=""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xmlns=""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06/01/2021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06/01/2021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06/01/2021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06/01/2021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06/01/2021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06/01/2021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06/01/2021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xmlns=""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06/01/2021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revisor.mo.gov/main/OneSection.aspx?section=477.600&amp;bid=26598&amp;h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xmlns=""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xmlns="" id="{2644B391-9BFE-445C-A9EC-F544BB85FB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xmlns="" id="{80F26E69-87D9-4655-AE7B-280A87AA3C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xmlns="" id="{18C3B467-088C-4F3D-A9A7-105C4E1E20CD}"/>
              </a:ext>
            </a:extLst>
          </p:cNvPr>
          <p:cNvSpPr>
            <a:spLocks noGrp="1"/>
          </p:cNvSpPr>
          <p:nvPr>
            <p:ph type="ctrTitle"/>
          </p:nvPr>
        </p:nvSpPr>
        <p:spPr>
          <a:xfrm>
            <a:off x="6033793" y="2355458"/>
            <a:ext cx="4775075" cy="1630907"/>
          </a:xfrm>
        </p:spPr>
        <p:txBody>
          <a:bodyPr>
            <a:normAutofit/>
          </a:bodyPr>
          <a:lstStyle/>
          <a:p>
            <a:r>
              <a:rPr lang="en-US" sz="4400" dirty="0">
                <a:solidFill>
                  <a:schemeClr val="tx1"/>
                </a:solidFill>
              </a:rPr>
              <a:t>Budgets</a:t>
            </a:r>
          </a:p>
        </p:txBody>
      </p:sp>
      <p:sp>
        <p:nvSpPr>
          <p:cNvPr id="3" name="Subtitle 2">
            <a:extLst>
              <a:ext uri="{FF2B5EF4-FFF2-40B4-BE49-F238E27FC236}">
                <a16:creationId xmlns:a16="http://schemas.microsoft.com/office/drawing/2014/main" xmlns="" id="{C8722DDC-8EEE-4A06-8DFE-B44871EAA2CF}"/>
              </a:ext>
            </a:extLst>
          </p:cNvPr>
          <p:cNvSpPr>
            <a:spLocks noGrp="1"/>
          </p:cNvSpPr>
          <p:nvPr>
            <p:ph type="subTitle" idx="1"/>
          </p:nvPr>
        </p:nvSpPr>
        <p:spPr>
          <a:xfrm>
            <a:off x="6033793" y="3995988"/>
            <a:ext cx="4775075" cy="559656"/>
          </a:xfrm>
        </p:spPr>
        <p:txBody>
          <a:bodyPr>
            <a:normAutofit fontScale="77500" lnSpcReduction="20000"/>
          </a:bodyPr>
          <a:lstStyle/>
          <a:p>
            <a:pPr>
              <a:spcAft>
                <a:spcPts val="600"/>
              </a:spcAft>
            </a:pPr>
            <a:r>
              <a:rPr lang="en-US" dirty="0">
                <a:solidFill>
                  <a:schemeClr val="tx1"/>
                </a:solidFill>
              </a:rPr>
              <a:t>Jeff Chapple </a:t>
            </a:r>
          </a:p>
          <a:p>
            <a:pPr>
              <a:spcAft>
                <a:spcPts val="600"/>
              </a:spcAft>
            </a:pPr>
            <a:r>
              <a:rPr lang="en-US" dirty="0">
                <a:solidFill>
                  <a:schemeClr val="tx1"/>
                </a:solidFill>
              </a:rPr>
              <a:t>O’Fallon Municipal Court Administrator</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7623D3A-0DC8-4DA9-91DA-93F5317F7AE2}"/>
              </a:ext>
            </a:extLst>
          </p:cNvPr>
          <p:cNvPicPr>
            <a:picLocks noChangeAspect="1"/>
          </p:cNvPicPr>
          <p:nvPr/>
        </p:nvPicPr>
        <p:blipFill>
          <a:blip r:embed="rId2"/>
          <a:stretch>
            <a:fillRect/>
          </a:stretch>
        </p:blipFill>
        <p:spPr>
          <a:xfrm>
            <a:off x="3110204" y="237392"/>
            <a:ext cx="5971592" cy="6488723"/>
          </a:xfrm>
          <a:prstGeom prst="rect">
            <a:avLst/>
          </a:prstGeom>
        </p:spPr>
      </p:pic>
    </p:spTree>
    <p:extLst>
      <p:ext uri="{BB962C8B-B14F-4D97-AF65-F5344CB8AC3E}">
        <p14:creationId xmlns:p14="http://schemas.microsoft.com/office/powerpoint/2010/main" val="3218935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82ECD07-DA37-4013-B339-D3A75473581E}"/>
              </a:ext>
            </a:extLst>
          </p:cNvPr>
          <p:cNvPicPr>
            <a:picLocks noChangeAspect="1"/>
          </p:cNvPicPr>
          <p:nvPr/>
        </p:nvPicPr>
        <p:blipFill>
          <a:blip r:embed="rId2"/>
          <a:stretch>
            <a:fillRect/>
          </a:stretch>
        </p:blipFill>
        <p:spPr>
          <a:xfrm>
            <a:off x="3040907" y="237392"/>
            <a:ext cx="6110186" cy="6400800"/>
          </a:xfrm>
          <a:prstGeom prst="rect">
            <a:avLst/>
          </a:prstGeom>
        </p:spPr>
      </p:pic>
    </p:spTree>
    <p:extLst>
      <p:ext uri="{BB962C8B-B14F-4D97-AF65-F5344CB8AC3E}">
        <p14:creationId xmlns:p14="http://schemas.microsoft.com/office/powerpoint/2010/main" val="2014931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ED72902-4E76-413D-A2B3-EE4DA5BF27D3}"/>
              </a:ext>
            </a:extLst>
          </p:cNvPr>
          <p:cNvPicPr>
            <a:picLocks noChangeAspect="1"/>
          </p:cNvPicPr>
          <p:nvPr/>
        </p:nvPicPr>
        <p:blipFill>
          <a:blip r:embed="rId2"/>
          <a:stretch>
            <a:fillRect/>
          </a:stretch>
        </p:blipFill>
        <p:spPr>
          <a:xfrm>
            <a:off x="1924050" y="237392"/>
            <a:ext cx="8343900" cy="6383216"/>
          </a:xfrm>
          <a:prstGeom prst="rect">
            <a:avLst/>
          </a:prstGeom>
        </p:spPr>
      </p:pic>
    </p:spTree>
    <p:extLst>
      <p:ext uri="{BB962C8B-B14F-4D97-AF65-F5344CB8AC3E}">
        <p14:creationId xmlns:p14="http://schemas.microsoft.com/office/powerpoint/2010/main" val="2315152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F22962A-B6DB-45B7-B8F2-549F893AAF7C}"/>
              </a:ext>
            </a:extLst>
          </p:cNvPr>
          <p:cNvPicPr>
            <a:picLocks noChangeAspect="1"/>
          </p:cNvPicPr>
          <p:nvPr/>
        </p:nvPicPr>
        <p:blipFill>
          <a:blip r:embed="rId2"/>
          <a:stretch>
            <a:fillRect/>
          </a:stretch>
        </p:blipFill>
        <p:spPr>
          <a:xfrm>
            <a:off x="1644161" y="254976"/>
            <a:ext cx="8484577" cy="6429375"/>
          </a:xfrm>
          <a:prstGeom prst="rect">
            <a:avLst/>
          </a:prstGeom>
        </p:spPr>
      </p:pic>
    </p:spTree>
    <p:extLst>
      <p:ext uri="{BB962C8B-B14F-4D97-AF65-F5344CB8AC3E}">
        <p14:creationId xmlns:p14="http://schemas.microsoft.com/office/powerpoint/2010/main" val="3765828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FD89118-F55B-4A64-B23E-74939B6E2F07}"/>
              </a:ext>
            </a:extLst>
          </p:cNvPr>
          <p:cNvPicPr>
            <a:picLocks noChangeAspect="1"/>
          </p:cNvPicPr>
          <p:nvPr/>
        </p:nvPicPr>
        <p:blipFill>
          <a:blip r:embed="rId2"/>
          <a:stretch>
            <a:fillRect/>
          </a:stretch>
        </p:blipFill>
        <p:spPr>
          <a:xfrm>
            <a:off x="1485900" y="228600"/>
            <a:ext cx="9082454" cy="6383215"/>
          </a:xfrm>
          <a:prstGeom prst="rect">
            <a:avLst/>
          </a:prstGeom>
        </p:spPr>
      </p:pic>
    </p:spTree>
    <p:extLst>
      <p:ext uri="{BB962C8B-B14F-4D97-AF65-F5344CB8AC3E}">
        <p14:creationId xmlns:p14="http://schemas.microsoft.com/office/powerpoint/2010/main" val="718738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F8B131E-BEB7-4D09-9110-5E2477A3695E}"/>
              </a:ext>
            </a:extLst>
          </p:cNvPr>
          <p:cNvPicPr>
            <a:picLocks noChangeAspect="1"/>
          </p:cNvPicPr>
          <p:nvPr/>
        </p:nvPicPr>
        <p:blipFill>
          <a:blip r:embed="rId2"/>
          <a:stretch>
            <a:fillRect/>
          </a:stretch>
        </p:blipFill>
        <p:spPr>
          <a:xfrm>
            <a:off x="2198077" y="1169377"/>
            <a:ext cx="7992208" cy="4611951"/>
          </a:xfrm>
          <a:prstGeom prst="rect">
            <a:avLst/>
          </a:prstGeom>
        </p:spPr>
      </p:pic>
    </p:spTree>
    <p:extLst>
      <p:ext uri="{BB962C8B-B14F-4D97-AF65-F5344CB8AC3E}">
        <p14:creationId xmlns:p14="http://schemas.microsoft.com/office/powerpoint/2010/main" val="1344002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 person, wearing&#10;&#10;Description automatically generated">
            <a:extLst>
              <a:ext uri="{FF2B5EF4-FFF2-40B4-BE49-F238E27FC236}">
                <a16:creationId xmlns:a16="http://schemas.microsoft.com/office/drawing/2014/main" xmlns="" id="{C2DCF63E-18D6-4C8C-80D4-CD2BE74B8117}"/>
              </a:ext>
            </a:extLst>
          </p:cNvPr>
          <p:cNvPicPr>
            <a:picLocks noChangeAspect="1"/>
          </p:cNvPicPr>
          <p:nvPr/>
        </p:nvPicPr>
        <p:blipFill>
          <a:blip r:embed="rId2"/>
          <a:stretch>
            <a:fillRect/>
          </a:stretch>
        </p:blipFill>
        <p:spPr>
          <a:xfrm>
            <a:off x="2523392" y="515933"/>
            <a:ext cx="6963507" cy="5826134"/>
          </a:xfrm>
          <a:prstGeom prst="rect">
            <a:avLst/>
          </a:prstGeom>
        </p:spPr>
      </p:pic>
    </p:spTree>
    <p:extLst>
      <p:ext uri="{BB962C8B-B14F-4D97-AF65-F5344CB8AC3E}">
        <p14:creationId xmlns:p14="http://schemas.microsoft.com/office/powerpoint/2010/main" val="2075739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071A80-362D-46DB-888F-DA25C686C923}"/>
              </a:ext>
            </a:extLst>
          </p:cNvPr>
          <p:cNvSpPr>
            <a:spLocks noGrp="1"/>
          </p:cNvSpPr>
          <p:nvPr>
            <p:ph type="title"/>
          </p:nvPr>
        </p:nvSpPr>
        <p:spPr/>
        <p:txBody>
          <a:bodyPr/>
          <a:lstStyle/>
          <a:p>
            <a:r>
              <a:rPr lang="en-US" dirty="0"/>
              <a:t>Next Steps	</a:t>
            </a:r>
          </a:p>
        </p:txBody>
      </p:sp>
      <p:sp>
        <p:nvSpPr>
          <p:cNvPr id="3" name="Content Placeholder 2">
            <a:extLst>
              <a:ext uri="{FF2B5EF4-FFF2-40B4-BE49-F238E27FC236}">
                <a16:creationId xmlns:a16="http://schemas.microsoft.com/office/drawing/2014/main" xmlns="" id="{38807A74-8EB0-46A3-93DD-232091757E9A}"/>
              </a:ext>
            </a:extLst>
          </p:cNvPr>
          <p:cNvSpPr>
            <a:spLocks noGrp="1"/>
          </p:cNvSpPr>
          <p:nvPr>
            <p:ph idx="1"/>
          </p:nvPr>
        </p:nvSpPr>
        <p:spPr/>
        <p:txBody>
          <a:bodyPr>
            <a:normAutofit/>
          </a:bodyPr>
          <a:lstStyle/>
          <a:p>
            <a:r>
              <a:rPr lang="en-US" sz="2400" dirty="0"/>
              <a:t>Present to Council</a:t>
            </a:r>
          </a:p>
          <a:p>
            <a:r>
              <a:rPr lang="en-US" sz="2400" dirty="0"/>
              <a:t>Voting as Ordinance</a:t>
            </a:r>
          </a:p>
          <a:p>
            <a:r>
              <a:rPr lang="en-US" sz="2400" dirty="0"/>
              <a:t>Challenges to Budgets</a:t>
            </a:r>
          </a:p>
        </p:txBody>
      </p:sp>
    </p:spTree>
    <p:extLst>
      <p:ext uri="{BB962C8B-B14F-4D97-AF65-F5344CB8AC3E}">
        <p14:creationId xmlns:p14="http://schemas.microsoft.com/office/powerpoint/2010/main" val="3168430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2C09C2-02A5-4110-BC76-DDEDB3493382}"/>
              </a:ext>
            </a:extLst>
          </p:cNvPr>
          <p:cNvSpPr>
            <a:spLocks noGrp="1"/>
          </p:cNvSpPr>
          <p:nvPr>
            <p:ph type="title"/>
          </p:nvPr>
        </p:nvSpPr>
        <p:spPr/>
        <p:txBody>
          <a:bodyPr/>
          <a:lstStyle/>
          <a:p>
            <a:r>
              <a:rPr lang="en-US" dirty="0"/>
              <a:t>13.01 Municipal Budget Disputes</a:t>
            </a:r>
          </a:p>
        </p:txBody>
      </p:sp>
      <p:sp>
        <p:nvSpPr>
          <p:cNvPr id="3" name="Content Placeholder 2">
            <a:extLst>
              <a:ext uri="{FF2B5EF4-FFF2-40B4-BE49-F238E27FC236}">
                <a16:creationId xmlns:a16="http://schemas.microsoft.com/office/drawing/2014/main" xmlns="" id="{90EBB57F-BEC6-4F61-8A3E-EDA71BE962A7}"/>
              </a:ext>
            </a:extLst>
          </p:cNvPr>
          <p:cNvSpPr>
            <a:spLocks noGrp="1"/>
          </p:cNvSpPr>
          <p:nvPr>
            <p:ph idx="1"/>
          </p:nvPr>
        </p:nvSpPr>
        <p:spPr/>
        <p:txBody>
          <a:bodyPr>
            <a:normAutofit/>
          </a:bodyPr>
          <a:lstStyle/>
          <a:p>
            <a:r>
              <a:rPr lang="en-US" sz="2400" b="0" i="0" dirty="0">
                <a:solidFill>
                  <a:srgbClr val="000000"/>
                </a:solidFill>
                <a:effectLst/>
                <a:latin typeface="Times New Roman" panose="02020603050405020304" pitchFamily="18" charset="0"/>
              </a:rPr>
              <a:t>If a municipality and the municipal division of the circuit court are unable to resolve a budget dispute, either party may file a request with the presiding judge for a settlement conference. The presiding judge shall promptly schedule the conference at which the municipal division shall have the burden of proving that the budget request is reasonable. Following the conference, the presiding judge shall issue written recommendations to the parties to the conference.</a:t>
            </a:r>
            <a:r>
              <a:rPr lang="en-US" sz="2400" dirty="0"/>
              <a:t/>
            </a:r>
            <a:br>
              <a:rPr lang="en-US" sz="2400" dirty="0"/>
            </a:br>
            <a:r>
              <a:rPr lang="en-US" sz="2400" dirty="0"/>
              <a:t/>
            </a:r>
            <a:br>
              <a:rPr lang="en-US" sz="2400" dirty="0"/>
            </a:br>
            <a:r>
              <a:rPr lang="en-US" sz="2400" b="0" i="1" dirty="0">
                <a:solidFill>
                  <a:srgbClr val="000000"/>
                </a:solidFill>
                <a:effectLst/>
                <a:latin typeface="Times New Roman" panose="02020603050405020304" pitchFamily="18" charset="0"/>
              </a:rPr>
              <a:t>(Approved for publication Aug. 21, 1995.)</a:t>
            </a:r>
            <a:endParaRPr lang="en-US" sz="2400" dirty="0"/>
          </a:p>
        </p:txBody>
      </p:sp>
    </p:spTree>
    <p:extLst>
      <p:ext uri="{BB962C8B-B14F-4D97-AF65-F5344CB8AC3E}">
        <p14:creationId xmlns:p14="http://schemas.microsoft.com/office/powerpoint/2010/main" val="2962558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A57B1F-3734-4D4D-925F-87A40412F03A}"/>
              </a:ext>
            </a:extLst>
          </p:cNvPr>
          <p:cNvSpPr>
            <a:spLocks noGrp="1"/>
          </p:cNvSpPr>
          <p:nvPr>
            <p:ph type="title"/>
          </p:nvPr>
        </p:nvSpPr>
        <p:spPr/>
        <p:txBody>
          <a:bodyPr/>
          <a:lstStyle/>
          <a:p>
            <a:r>
              <a:rPr lang="en-US" dirty="0"/>
              <a:t>13.02 Review of the PJ Recommendations</a:t>
            </a:r>
          </a:p>
        </p:txBody>
      </p:sp>
      <p:sp>
        <p:nvSpPr>
          <p:cNvPr id="3" name="Content Placeholder 2">
            <a:extLst>
              <a:ext uri="{FF2B5EF4-FFF2-40B4-BE49-F238E27FC236}">
                <a16:creationId xmlns:a16="http://schemas.microsoft.com/office/drawing/2014/main" xmlns="" id="{4DBAB2FF-4D56-4247-A2C3-40732BFF370A}"/>
              </a:ext>
            </a:extLst>
          </p:cNvPr>
          <p:cNvSpPr>
            <a:spLocks noGrp="1"/>
          </p:cNvSpPr>
          <p:nvPr>
            <p:ph idx="1"/>
          </p:nvPr>
        </p:nvSpPr>
        <p:spPr/>
        <p:txBody>
          <a:bodyPr>
            <a:noAutofit/>
          </a:bodyPr>
          <a:lstStyle/>
          <a:p>
            <a:r>
              <a:rPr lang="en-US" sz="2400" b="0" i="0" dirty="0">
                <a:solidFill>
                  <a:srgbClr val="000000"/>
                </a:solidFill>
                <a:effectLst/>
                <a:latin typeface="Times New Roman" panose="02020603050405020304" pitchFamily="18" charset="0"/>
              </a:rPr>
              <a:t>The municipality may seek review of any recommendation of the presiding judge regarding the municipal division's budget request by filing a petition for review with the municipal finance commission. The members of the judicial finance commission shall constitute the municipal finance commission. The municipal division shall have the burden of proof before the commission that the budget request is reasonable. When a petition for review is filed, the municipal finance commission shall consider the petition in the manner prescribed by </a:t>
            </a:r>
            <a:r>
              <a:rPr lang="en-US" sz="2400" b="0" i="0" dirty="0">
                <a:effectLst/>
                <a:latin typeface="Times New Roman" panose="02020603050405020304" pitchFamily="18" charset="0"/>
                <a:hlinkClick r:id="rId2"/>
              </a:rPr>
              <a:t>section 477.600, </a:t>
            </a:r>
            <a:r>
              <a:rPr lang="en-US" sz="2400" b="0" i="0" dirty="0" err="1">
                <a:effectLst/>
                <a:latin typeface="Times New Roman" panose="02020603050405020304" pitchFamily="18" charset="0"/>
                <a:hlinkClick r:id="rId2"/>
              </a:rPr>
              <a:t>RSMo</a:t>
            </a:r>
            <a:r>
              <a:rPr lang="en-US" sz="2400" b="0" i="0" dirty="0">
                <a:solidFill>
                  <a:srgbClr val="000000"/>
                </a:solidFill>
                <a:effectLst/>
                <a:latin typeface="Times New Roman" panose="02020603050405020304" pitchFamily="18" charset="0"/>
              </a:rPr>
              <a:t>. Review of the commission's decision shall also be as prescribed by </a:t>
            </a:r>
            <a:r>
              <a:rPr lang="en-US" sz="2400" b="0" i="0" dirty="0">
                <a:effectLst/>
                <a:latin typeface="Times New Roman" panose="02020603050405020304" pitchFamily="18" charset="0"/>
                <a:hlinkClick r:id="rId2"/>
              </a:rPr>
              <a:t>section 477.600, </a:t>
            </a:r>
            <a:r>
              <a:rPr lang="en-US" sz="2400" b="0" i="0" dirty="0" err="1">
                <a:effectLst/>
                <a:latin typeface="Times New Roman" panose="02020603050405020304" pitchFamily="18" charset="0"/>
                <a:hlinkClick r:id="rId2"/>
              </a:rPr>
              <a:t>RSMo</a:t>
            </a:r>
            <a:r>
              <a:rPr lang="en-US" sz="2400" b="0" i="0" dirty="0">
                <a:solidFill>
                  <a:srgbClr val="000000"/>
                </a:solidFill>
                <a:effectLst/>
                <a:latin typeface="Times New Roman" panose="02020603050405020304" pitchFamily="18" charset="0"/>
              </a:rPr>
              <a:t>.</a:t>
            </a:r>
            <a:r>
              <a:rPr lang="en-US" sz="2400" dirty="0"/>
              <a:t/>
            </a:r>
            <a:br>
              <a:rPr lang="en-US" sz="2400" dirty="0"/>
            </a:br>
            <a:r>
              <a:rPr lang="en-US" sz="2400" b="0" i="1" dirty="0">
                <a:solidFill>
                  <a:srgbClr val="000000"/>
                </a:solidFill>
                <a:effectLst/>
                <a:latin typeface="Times New Roman" panose="02020603050405020304" pitchFamily="18" charset="0"/>
              </a:rPr>
              <a:t>(Approved for publication Aug. 21, 1995.)</a:t>
            </a:r>
            <a:endParaRPr lang="en-US" sz="2400" dirty="0"/>
          </a:p>
        </p:txBody>
      </p:sp>
    </p:spTree>
    <p:extLst>
      <p:ext uri="{BB962C8B-B14F-4D97-AF65-F5344CB8AC3E}">
        <p14:creationId xmlns:p14="http://schemas.microsoft.com/office/powerpoint/2010/main" val="2847835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picture containing text, person, indoor, computer&#10;&#10;Description automatically generated">
            <a:extLst>
              <a:ext uri="{FF2B5EF4-FFF2-40B4-BE49-F238E27FC236}">
                <a16:creationId xmlns:a16="http://schemas.microsoft.com/office/drawing/2014/main" xmlns="" id="{F0468C31-C493-473E-857B-65106FDFD659}"/>
              </a:ext>
            </a:extLst>
          </p:cNvPr>
          <p:cNvPicPr>
            <a:picLocks noChangeAspect="1"/>
          </p:cNvPicPr>
          <p:nvPr/>
        </p:nvPicPr>
        <p:blipFill>
          <a:blip r:embed="rId2"/>
          <a:stretch>
            <a:fillRect/>
          </a:stretch>
        </p:blipFill>
        <p:spPr>
          <a:xfrm>
            <a:off x="1820008" y="680148"/>
            <a:ext cx="8803054" cy="5659106"/>
          </a:xfrm>
          <a:prstGeom prst="rect">
            <a:avLst/>
          </a:prstGeom>
        </p:spPr>
      </p:pic>
    </p:spTree>
    <p:extLst>
      <p:ext uri="{BB962C8B-B14F-4D97-AF65-F5344CB8AC3E}">
        <p14:creationId xmlns:p14="http://schemas.microsoft.com/office/powerpoint/2010/main" val="183243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 green&#10;&#10;Description automatically generated">
            <a:extLst>
              <a:ext uri="{FF2B5EF4-FFF2-40B4-BE49-F238E27FC236}">
                <a16:creationId xmlns:a16="http://schemas.microsoft.com/office/drawing/2014/main" xmlns="" id="{E883FA1A-697F-43C1-930B-7149730EB5C5}"/>
              </a:ext>
            </a:extLst>
          </p:cNvPr>
          <p:cNvPicPr>
            <a:picLocks noChangeAspect="1"/>
          </p:cNvPicPr>
          <p:nvPr/>
        </p:nvPicPr>
        <p:blipFill>
          <a:blip r:embed="rId2"/>
          <a:stretch>
            <a:fillRect/>
          </a:stretch>
        </p:blipFill>
        <p:spPr>
          <a:xfrm>
            <a:off x="3714750" y="360485"/>
            <a:ext cx="4762500" cy="6840415"/>
          </a:xfrm>
          <a:prstGeom prst="rect">
            <a:avLst/>
          </a:prstGeom>
        </p:spPr>
      </p:pic>
    </p:spTree>
    <p:extLst>
      <p:ext uri="{BB962C8B-B14F-4D97-AF65-F5344CB8AC3E}">
        <p14:creationId xmlns:p14="http://schemas.microsoft.com/office/powerpoint/2010/main" val="1475272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5C3224-A9BE-4AD1-A58E-9B13B54CE184}"/>
              </a:ext>
            </a:extLst>
          </p:cNvPr>
          <p:cNvSpPr>
            <a:spLocks noGrp="1"/>
          </p:cNvSpPr>
          <p:nvPr>
            <p:ph type="title"/>
          </p:nvPr>
        </p:nvSpPr>
        <p:spPr/>
        <p:txBody>
          <a:bodyPr/>
          <a:lstStyle/>
          <a:p>
            <a:r>
              <a:rPr lang="en-US" sz="4000" dirty="0"/>
              <a:t>Judicial Finance Commission Report</a:t>
            </a:r>
            <a:br>
              <a:rPr lang="en-US" sz="4000" dirty="0"/>
            </a:br>
            <a:endParaRPr lang="en-US" dirty="0"/>
          </a:p>
        </p:txBody>
      </p:sp>
      <p:sp>
        <p:nvSpPr>
          <p:cNvPr id="3" name="Content Placeholder 2">
            <a:extLst>
              <a:ext uri="{FF2B5EF4-FFF2-40B4-BE49-F238E27FC236}">
                <a16:creationId xmlns:a16="http://schemas.microsoft.com/office/drawing/2014/main" xmlns="" id="{268B20CA-C73A-49D6-BFF6-EAEB3AFA94FE}"/>
              </a:ext>
            </a:extLst>
          </p:cNvPr>
          <p:cNvSpPr>
            <a:spLocks noGrp="1"/>
          </p:cNvSpPr>
          <p:nvPr>
            <p:ph idx="1"/>
          </p:nvPr>
        </p:nvSpPr>
        <p:spPr/>
        <p:txBody>
          <a:bodyPr/>
          <a:lstStyle/>
          <a:p>
            <a:r>
              <a:rPr lang="en-US" sz="2400" dirty="0" err="1"/>
              <a:t>RSMo</a:t>
            </a:r>
            <a:r>
              <a:rPr lang="en-US" sz="2400" dirty="0"/>
              <a:t> 477.600</a:t>
            </a:r>
          </a:p>
          <a:p>
            <a:r>
              <a:rPr lang="en-US" sz="2400" dirty="0"/>
              <a:t>March every year</a:t>
            </a:r>
          </a:p>
          <a:p>
            <a:r>
              <a:rPr lang="en-US" sz="2400" dirty="0"/>
              <a:t>Form requirements</a:t>
            </a:r>
          </a:p>
          <a:p>
            <a:pPr lvl="1"/>
            <a:r>
              <a:rPr lang="en-US" sz="2400" dirty="0"/>
              <a:t>Non-State Funding Personnel</a:t>
            </a:r>
          </a:p>
          <a:p>
            <a:pPr lvl="1"/>
            <a:r>
              <a:rPr lang="en-US" sz="2400" dirty="0"/>
              <a:t>Non-State funded Expenditures</a:t>
            </a:r>
          </a:p>
          <a:p>
            <a:pPr lvl="1"/>
            <a:r>
              <a:rPr lang="en-US" sz="2400" dirty="0"/>
              <a:t>Other Funding</a:t>
            </a:r>
          </a:p>
        </p:txBody>
      </p:sp>
    </p:spTree>
    <p:extLst>
      <p:ext uri="{BB962C8B-B14F-4D97-AF65-F5344CB8AC3E}">
        <p14:creationId xmlns:p14="http://schemas.microsoft.com/office/powerpoint/2010/main" val="3841703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89AAC9D-9CC9-484D-BEF8-A1B3E17788BA}"/>
              </a:ext>
            </a:extLst>
          </p:cNvPr>
          <p:cNvPicPr>
            <a:picLocks noChangeAspect="1"/>
          </p:cNvPicPr>
          <p:nvPr/>
        </p:nvPicPr>
        <p:blipFill>
          <a:blip r:embed="rId2"/>
          <a:stretch>
            <a:fillRect/>
          </a:stretch>
        </p:blipFill>
        <p:spPr>
          <a:xfrm>
            <a:off x="202224" y="100402"/>
            <a:ext cx="11588262" cy="6559771"/>
          </a:xfrm>
          <a:prstGeom prst="rect">
            <a:avLst/>
          </a:prstGeom>
        </p:spPr>
      </p:pic>
    </p:spTree>
    <p:extLst>
      <p:ext uri="{BB962C8B-B14F-4D97-AF65-F5344CB8AC3E}">
        <p14:creationId xmlns:p14="http://schemas.microsoft.com/office/powerpoint/2010/main" val="607841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1F63F98-27AB-4FAB-BCC2-D2C154D9327A}"/>
              </a:ext>
            </a:extLst>
          </p:cNvPr>
          <p:cNvPicPr>
            <a:picLocks noChangeAspect="1"/>
          </p:cNvPicPr>
          <p:nvPr/>
        </p:nvPicPr>
        <p:blipFill>
          <a:blip r:embed="rId2"/>
          <a:stretch>
            <a:fillRect/>
          </a:stretch>
        </p:blipFill>
        <p:spPr>
          <a:xfrm>
            <a:off x="202223" y="0"/>
            <a:ext cx="11781692" cy="6858000"/>
          </a:xfrm>
          <a:prstGeom prst="rect">
            <a:avLst/>
          </a:prstGeom>
        </p:spPr>
      </p:pic>
    </p:spTree>
    <p:extLst>
      <p:ext uri="{BB962C8B-B14F-4D97-AF65-F5344CB8AC3E}">
        <p14:creationId xmlns:p14="http://schemas.microsoft.com/office/powerpoint/2010/main" val="3787898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324D56-89B9-4A27-8B1F-1D9BB5B5ECD7}"/>
              </a:ext>
            </a:extLst>
          </p:cNvPr>
          <p:cNvSpPr>
            <a:spLocks noGrp="1"/>
          </p:cNvSpPr>
          <p:nvPr>
            <p:ph type="title"/>
          </p:nvPr>
        </p:nvSpPr>
        <p:spPr/>
        <p:txBody>
          <a:bodyPr/>
          <a:lstStyle/>
          <a:p>
            <a:pPr algn="ctr"/>
            <a:r>
              <a:rPr lang="en-US" sz="4000" dirty="0"/>
              <a:t>Other Resources</a:t>
            </a:r>
            <a:br>
              <a:rPr lang="en-US" sz="4000" dirty="0"/>
            </a:br>
            <a:endParaRPr lang="en-US" dirty="0"/>
          </a:p>
        </p:txBody>
      </p:sp>
      <p:sp>
        <p:nvSpPr>
          <p:cNvPr id="3" name="Content Placeholder 2">
            <a:extLst>
              <a:ext uri="{FF2B5EF4-FFF2-40B4-BE49-F238E27FC236}">
                <a16:creationId xmlns:a16="http://schemas.microsoft.com/office/drawing/2014/main" xmlns="" id="{0312D495-A4B0-418C-86A1-A458603DE533}"/>
              </a:ext>
            </a:extLst>
          </p:cNvPr>
          <p:cNvSpPr>
            <a:spLocks noGrp="1"/>
          </p:cNvSpPr>
          <p:nvPr>
            <p:ph idx="1"/>
          </p:nvPr>
        </p:nvSpPr>
        <p:spPr/>
        <p:txBody>
          <a:bodyPr>
            <a:normAutofit/>
          </a:bodyPr>
          <a:lstStyle/>
          <a:p>
            <a:r>
              <a:rPr lang="en-US" sz="2400" dirty="0"/>
              <a:t>#1 each other  NETWORK and Share</a:t>
            </a:r>
          </a:p>
          <a:p>
            <a:r>
              <a:rPr lang="en-US" sz="2400" dirty="0"/>
              <a:t>GFOA </a:t>
            </a:r>
          </a:p>
          <a:p>
            <a:r>
              <a:rPr lang="en-US" sz="2400" dirty="0"/>
              <a:t>OSCA</a:t>
            </a:r>
          </a:p>
          <a:p>
            <a:pPr marL="0" indent="0">
              <a:buNone/>
            </a:pPr>
            <a:endParaRPr lang="en-US" sz="2400" dirty="0"/>
          </a:p>
        </p:txBody>
      </p:sp>
    </p:spTree>
    <p:extLst>
      <p:ext uri="{BB962C8B-B14F-4D97-AF65-F5344CB8AC3E}">
        <p14:creationId xmlns:p14="http://schemas.microsoft.com/office/powerpoint/2010/main" val="4036339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4EE2F55-4932-42A3-B97A-89A7009CB00D}"/>
              </a:ext>
            </a:extLst>
          </p:cNvPr>
          <p:cNvPicPr>
            <a:picLocks noChangeAspect="1"/>
          </p:cNvPicPr>
          <p:nvPr/>
        </p:nvPicPr>
        <p:blipFill>
          <a:blip r:embed="rId2"/>
          <a:stretch>
            <a:fillRect/>
          </a:stretch>
        </p:blipFill>
        <p:spPr>
          <a:xfrm>
            <a:off x="2662518" y="413700"/>
            <a:ext cx="7346522" cy="6040888"/>
          </a:xfrm>
          <a:prstGeom prst="rect">
            <a:avLst/>
          </a:prstGeom>
        </p:spPr>
      </p:pic>
    </p:spTree>
    <p:extLst>
      <p:ext uri="{BB962C8B-B14F-4D97-AF65-F5344CB8AC3E}">
        <p14:creationId xmlns:p14="http://schemas.microsoft.com/office/powerpoint/2010/main" val="89057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1D99820-5CF4-46FD-8052-E78630F46EC0}"/>
              </a:ext>
            </a:extLst>
          </p:cNvPr>
          <p:cNvPicPr>
            <a:picLocks noGrp="1" noChangeAspect="1"/>
          </p:cNvPicPr>
          <p:nvPr>
            <p:ph idx="1"/>
          </p:nvPr>
        </p:nvPicPr>
        <p:blipFill>
          <a:blip r:embed="rId2"/>
          <a:stretch>
            <a:fillRect/>
          </a:stretch>
        </p:blipFill>
        <p:spPr>
          <a:xfrm>
            <a:off x="219808" y="219808"/>
            <a:ext cx="11746523" cy="6479929"/>
          </a:xfrm>
        </p:spPr>
      </p:pic>
    </p:spTree>
    <p:extLst>
      <p:ext uri="{BB962C8B-B14F-4D97-AF65-F5344CB8AC3E}">
        <p14:creationId xmlns:p14="http://schemas.microsoft.com/office/powerpoint/2010/main" val="3136531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ith curly hair&#10;&#10;Description automatically generated with low confidence">
            <a:extLst>
              <a:ext uri="{FF2B5EF4-FFF2-40B4-BE49-F238E27FC236}">
                <a16:creationId xmlns:a16="http://schemas.microsoft.com/office/drawing/2014/main" xmlns="" id="{9A9E68D8-2FE7-450D-82AE-A87EE97C4ED5}"/>
              </a:ext>
            </a:extLst>
          </p:cNvPr>
          <p:cNvPicPr>
            <a:picLocks noChangeAspect="1"/>
          </p:cNvPicPr>
          <p:nvPr/>
        </p:nvPicPr>
        <p:blipFill>
          <a:blip r:embed="rId2"/>
          <a:stretch>
            <a:fillRect/>
          </a:stretch>
        </p:blipFill>
        <p:spPr>
          <a:xfrm>
            <a:off x="2918012" y="470444"/>
            <a:ext cx="6172200" cy="5746024"/>
          </a:xfrm>
          <a:prstGeom prst="rect">
            <a:avLst/>
          </a:prstGeom>
        </p:spPr>
      </p:pic>
    </p:spTree>
    <p:extLst>
      <p:ext uri="{BB962C8B-B14F-4D97-AF65-F5344CB8AC3E}">
        <p14:creationId xmlns:p14="http://schemas.microsoft.com/office/powerpoint/2010/main" val="2000736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E949FA-CB26-479D-B212-2E94241DA1D5}"/>
              </a:ext>
            </a:extLst>
          </p:cNvPr>
          <p:cNvSpPr>
            <a:spLocks noGrp="1"/>
          </p:cNvSpPr>
          <p:nvPr>
            <p:ph type="title"/>
          </p:nvPr>
        </p:nvSpPr>
        <p:spPr/>
        <p:txBody>
          <a:bodyPr/>
          <a:lstStyle/>
          <a:p>
            <a:pPr algn="ctr"/>
            <a:r>
              <a:rPr lang="en-US" dirty="0"/>
              <a:t>Municipal Court Budgets</a:t>
            </a:r>
          </a:p>
        </p:txBody>
      </p:sp>
      <p:sp>
        <p:nvSpPr>
          <p:cNvPr id="3" name="Content Placeholder 2">
            <a:extLst>
              <a:ext uri="{FF2B5EF4-FFF2-40B4-BE49-F238E27FC236}">
                <a16:creationId xmlns:a16="http://schemas.microsoft.com/office/drawing/2014/main" xmlns="" id="{C1640A48-4C11-4DBC-9A61-C4DFD145B300}"/>
              </a:ext>
            </a:extLst>
          </p:cNvPr>
          <p:cNvSpPr>
            <a:spLocks noGrp="1"/>
          </p:cNvSpPr>
          <p:nvPr>
            <p:ph idx="1"/>
          </p:nvPr>
        </p:nvSpPr>
        <p:spPr/>
        <p:txBody>
          <a:bodyPr>
            <a:normAutofit/>
          </a:bodyPr>
          <a:lstStyle/>
          <a:p>
            <a:r>
              <a:rPr lang="en-US" sz="2400" dirty="0"/>
              <a:t>Who’s responsibility</a:t>
            </a:r>
          </a:p>
          <a:p>
            <a:r>
              <a:rPr lang="en-US" sz="2400" dirty="0"/>
              <a:t>Timelines and Formats</a:t>
            </a:r>
          </a:p>
          <a:p>
            <a:r>
              <a:rPr lang="en-US" sz="2400" dirty="0"/>
              <a:t>COR 13</a:t>
            </a:r>
          </a:p>
          <a:p>
            <a:r>
              <a:rPr lang="en-US" sz="2400" dirty="0"/>
              <a:t>Judicial Finance Commission Report</a:t>
            </a:r>
          </a:p>
          <a:p>
            <a:r>
              <a:rPr lang="en-US" sz="2400" dirty="0"/>
              <a:t>Other Resources</a:t>
            </a:r>
          </a:p>
        </p:txBody>
      </p:sp>
    </p:spTree>
    <p:extLst>
      <p:ext uri="{BB962C8B-B14F-4D97-AF65-F5344CB8AC3E}">
        <p14:creationId xmlns:p14="http://schemas.microsoft.com/office/powerpoint/2010/main" val="3348711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E949FA-CB26-479D-B212-2E94241DA1D5}"/>
              </a:ext>
            </a:extLst>
          </p:cNvPr>
          <p:cNvSpPr>
            <a:spLocks noGrp="1"/>
          </p:cNvSpPr>
          <p:nvPr>
            <p:ph type="title"/>
          </p:nvPr>
        </p:nvSpPr>
        <p:spPr/>
        <p:txBody>
          <a:bodyPr/>
          <a:lstStyle/>
          <a:p>
            <a:pPr algn="ctr"/>
            <a:r>
              <a:rPr lang="en-US" dirty="0"/>
              <a:t>Who’s Responsibility</a:t>
            </a:r>
          </a:p>
        </p:txBody>
      </p:sp>
      <p:sp>
        <p:nvSpPr>
          <p:cNvPr id="3" name="Content Placeholder 2">
            <a:extLst>
              <a:ext uri="{FF2B5EF4-FFF2-40B4-BE49-F238E27FC236}">
                <a16:creationId xmlns:a16="http://schemas.microsoft.com/office/drawing/2014/main" xmlns="" id="{C1640A48-4C11-4DBC-9A61-C4DFD145B300}"/>
              </a:ext>
            </a:extLst>
          </p:cNvPr>
          <p:cNvSpPr>
            <a:spLocks noGrp="1"/>
          </p:cNvSpPr>
          <p:nvPr>
            <p:ph idx="1"/>
          </p:nvPr>
        </p:nvSpPr>
        <p:spPr>
          <a:xfrm>
            <a:off x="606669" y="2103120"/>
            <a:ext cx="10832123" cy="3849624"/>
          </a:xfrm>
        </p:spPr>
        <p:txBody>
          <a:bodyPr/>
          <a:lstStyle/>
          <a:p>
            <a:r>
              <a:rPr lang="en-US" sz="2400" dirty="0"/>
              <a:t>For expenses it is the Municipal Courts</a:t>
            </a:r>
          </a:p>
          <a:p>
            <a:pPr lvl="1"/>
            <a:r>
              <a:rPr lang="en-US" sz="2400" dirty="0"/>
              <a:t>Court Administrator </a:t>
            </a:r>
          </a:p>
          <a:p>
            <a:pPr lvl="1"/>
            <a:r>
              <a:rPr lang="en-US" sz="2400" dirty="0"/>
              <a:t>Judge</a:t>
            </a:r>
          </a:p>
          <a:p>
            <a:pPr lvl="1"/>
            <a:endParaRPr lang="en-US" sz="2400" dirty="0"/>
          </a:p>
          <a:p>
            <a:r>
              <a:rPr lang="en-US" sz="2400" dirty="0"/>
              <a:t>For revenues I have always deferred to the City’s Finance department</a:t>
            </a:r>
          </a:p>
          <a:p>
            <a:pPr lvl="1"/>
            <a:r>
              <a:rPr lang="en-US" sz="2400" dirty="0"/>
              <a:t>Our Job is to adjudicate cases not predict revenues. </a:t>
            </a:r>
          </a:p>
          <a:p>
            <a:pPr lvl="1"/>
            <a:endParaRPr lang="en-US" sz="2400" dirty="0"/>
          </a:p>
          <a:p>
            <a:endParaRPr lang="en-US" dirty="0"/>
          </a:p>
        </p:txBody>
      </p:sp>
    </p:spTree>
    <p:extLst>
      <p:ext uri="{BB962C8B-B14F-4D97-AF65-F5344CB8AC3E}">
        <p14:creationId xmlns:p14="http://schemas.microsoft.com/office/powerpoint/2010/main" val="3128484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6737139-12DD-4797-80E7-DB33418C3366}"/>
              </a:ext>
            </a:extLst>
          </p:cNvPr>
          <p:cNvPicPr>
            <a:picLocks noChangeAspect="1"/>
          </p:cNvPicPr>
          <p:nvPr/>
        </p:nvPicPr>
        <p:blipFill>
          <a:blip r:embed="rId2"/>
          <a:stretch>
            <a:fillRect/>
          </a:stretch>
        </p:blipFill>
        <p:spPr>
          <a:xfrm>
            <a:off x="1820008" y="193430"/>
            <a:ext cx="8361484" cy="6664569"/>
          </a:xfrm>
          <a:prstGeom prst="rect">
            <a:avLst/>
          </a:prstGeom>
        </p:spPr>
      </p:pic>
    </p:spTree>
    <p:extLst>
      <p:ext uri="{BB962C8B-B14F-4D97-AF65-F5344CB8AC3E}">
        <p14:creationId xmlns:p14="http://schemas.microsoft.com/office/powerpoint/2010/main" val="3672161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E949FA-CB26-479D-B212-2E94241DA1D5}"/>
              </a:ext>
            </a:extLst>
          </p:cNvPr>
          <p:cNvSpPr>
            <a:spLocks noGrp="1"/>
          </p:cNvSpPr>
          <p:nvPr>
            <p:ph type="title"/>
          </p:nvPr>
        </p:nvSpPr>
        <p:spPr/>
        <p:txBody>
          <a:bodyPr/>
          <a:lstStyle/>
          <a:p>
            <a:pPr algn="ctr"/>
            <a:r>
              <a:rPr lang="en-US" sz="4000" dirty="0"/>
              <a:t>Timelines and Formats</a:t>
            </a:r>
            <a:endParaRPr lang="en-US" dirty="0"/>
          </a:p>
        </p:txBody>
      </p:sp>
      <p:sp>
        <p:nvSpPr>
          <p:cNvPr id="3" name="Content Placeholder 2">
            <a:extLst>
              <a:ext uri="{FF2B5EF4-FFF2-40B4-BE49-F238E27FC236}">
                <a16:creationId xmlns:a16="http://schemas.microsoft.com/office/drawing/2014/main" xmlns="" id="{C1640A48-4C11-4DBC-9A61-C4DFD145B300}"/>
              </a:ext>
            </a:extLst>
          </p:cNvPr>
          <p:cNvSpPr>
            <a:spLocks noGrp="1"/>
          </p:cNvSpPr>
          <p:nvPr>
            <p:ph idx="1"/>
          </p:nvPr>
        </p:nvSpPr>
        <p:spPr/>
        <p:txBody>
          <a:bodyPr>
            <a:normAutofit/>
          </a:bodyPr>
          <a:lstStyle/>
          <a:p>
            <a:r>
              <a:rPr lang="en-US" sz="2400" dirty="0"/>
              <a:t>Finance usually sets.</a:t>
            </a:r>
          </a:p>
          <a:p>
            <a:pPr lvl="1"/>
            <a:r>
              <a:rPr lang="en-US" sz="2400" dirty="0"/>
              <a:t>We are Calendar year and begin in July/August with September/October deadlines</a:t>
            </a:r>
          </a:p>
          <a:p>
            <a:pPr lvl="1"/>
            <a:endParaRPr lang="en-US" sz="2400" dirty="0"/>
          </a:p>
          <a:p>
            <a:r>
              <a:rPr lang="en-US" sz="2600" dirty="0"/>
              <a:t>Format is usually set by Finance as well</a:t>
            </a:r>
          </a:p>
          <a:p>
            <a:pPr lvl="1"/>
            <a:r>
              <a:rPr lang="en-US" sz="2400" dirty="0"/>
              <a:t>Excel or Financial Software</a:t>
            </a:r>
          </a:p>
        </p:txBody>
      </p:sp>
    </p:spTree>
    <p:extLst>
      <p:ext uri="{BB962C8B-B14F-4D97-AF65-F5344CB8AC3E}">
        <p14:creationId xmlns:p14="http://schemas.microsoft.com/office/powerpoint/2010/main" val="3713497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2818254-3F8D-4104-A6D9-952448884532}"/>
              </a:ext>
            </a:extLst>
          </p:cNvPr>
          <p:cNvPicPr>
            <a:picLocks noChangeAspect="1"/>
          </p:cNvPicPr>
          <p:nvPr/>
        </p:nvPicPr>
        <p:blipFill>
          <a:blip r:embed="rId2"/>
          <a:stretch>
            <a:fillRect/>
          </a:stretch>
        </p:blipFill>
        <p:spPr>
          <a:xfrm>
            <a:off x="2971800" y="666750"/>
            <a:ext cx="6248400" cy="5524500"/>
          </a:xfrm>
          <a:prstGeom prst="rect">
            <a:avLst/>
          </a:prstGeom>
        </p:spPr>
      </p:pic>
    </p:spTree>
    <p:extLst>
      <p:ext uri="{BB962C8B-B14F-4D97-AF65-F5344CB8AC3E}">
        <p14:creationId xmlns:p14="http://schemas.microsoft.com/office/powerpoint/2010/main" val="865646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B3DADBE-4AE0-43ED-9978-BF6ACB29FA1C}"/>
              </a:ext>
            </a:extLst>
          </p:cNvPr>
          <p:cNvPicPr>
            <a:picLocks noChangeAspect="1"/>
          </p:cNvPicPr>
          <p:nvPr/>
        </p:nvPicPr>
        <p:blipFill>
          <a:blip r:embed="rId2"/>
          <a:stretch>
            <a:fillRect/>
          </a:stretch>
        </p:blipFill>
        <p:spPr>
          <a:xfrm>
            <a:off x="3235569" y="179791"/>
            <a:ext cx="5323683" cy="6440817"/>
          </a:xfrm>
          <a:prstGeom prst="rect">
            <a:avLst/>
          </a:prstGeom>
        </p:spPr>
      </p:pic>
    </p:spTree>
    <p:extLst>
      <p:ext uri="{BB962C8B-B14F-4D97-AF65-F5344CB8AC3E}">
        <p14:creationId xmlns:p14="http://schemas.microsoft.com/office/powerpoint/2010/main" val="30816023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7651BA-F45C-4845-9AB3-E0A65B39F5E1}">
  <ds:schemaRefs>
    <ds:schemaRef ds:uri="16c05727-aa75-4e4a-9b5f-8a80a1165891"/>
    <ds:schemaRef ds:uri="http://schemas.microsoft.com/office/2006/documentManagement/types"/>
    <ds:schemaRef ds:uri="http://schemas.microsoft.com/office/infopath/2007/PartnerControls"/>
    <ds:schemaRef ds:uri="http://purl.org/dc/dcmitype/"/>
    <ds:schemaRef ds:uri="http://purl.org/dc/elements/1.1/"/>
    <ds:schemaRef ds:uri="http://schemas.microsoft.com/office/2006/metadata/properties"/>
    <ds:schemaRef ds:uri="http://schemas.openxmlformats.org/package/2006/metadata/core-properties"/>
    <ds:schemaRef ds:uri="71af3243-3dd4-4a8d-8c0d-dd76da1f02a5"/>
    <ds:schemaRef ds:uri="http://www.w3.org/XML/1998/namespace"/>
    <ds:schemaRef ds:uri="http://purl.org/dc/terms/"/>
  </ds:schemaRefs>
</ds:datastoreItem>
</file>

<file path=customXml/itemProps3.xml><?xml version="1.0" encoding="utf-8"?>
<ds:datastoreItem xmlns:ds="http://schemas.openxmlformats.org/officeDocument/2006/customXml" ds:itemID="{CDB58277-F8DF-46FF-84EC-EF41B835E6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{310EF20B-D350-47E2-8531-FB357A7E67D0}tf78438558_win32</Template>
  <TotalTime>130</TotalTime>
  <Words>299</Words>
  <Application>Microsoft Office PowerPoint</Application>
  <PresentationFormat>Widescreen</PresentationFormat>
  <Paragraphs>41</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Century Gothic</vt:lpstr>
      <vt:lpstr>Garamond</vt:lpstr>
      <vt:lpstr>Times New Roman</vt:lpstr>
      <vt:lpstr>SavonVTI</vt:lpstr>
      <vt:lpstr>Budgets</vt:lpstr>
      <vt:lpstr>PowerPoint Presentation</vt:lpstr>
      <vt:lpstr>PowerPoint Presentation</vt:lpstr>
      <vt:lpstr>Municipal Court Budgets</vt:lpstr>
      <vt:lpstr>Who’s Responsibility</vt:lpstr>
      <vt:lpstr>PowerPoint Presentation</vt:lpstr>
      <vt:lpstr>Timelines and Formats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 </vt:lpstr>
      <vt:lpstr>13.01 Municipal Budget Disputes</vt:lpstr>
      <vt:lpstr>13.02 Review of the PJ Recommendations</vt:lpstr>
      <vt:lpstr>PowerPoint Presentation</vt:lpstr>
      <vt:lpstr>Judicial Finance Commission Report </vt:lpstr>
      <vt:lpstr>PowerPoint Presentation</vt:lpstr>
      <vt:lpstr>PowerPoint Presentation</vt:lpstr>
      <vt:lpstr>Other Resources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Budgets</dc:title>
  <dc:creator>Jeff Chapple</dc:creator>
  <cp:lastModifiedBy>Taran Svoboda</cp:lastModifiedBy>
  <cp:revision>9</cp:revision>
  <dcterms:created xsi:type="dcterms:W3CDTF">2021-05-12T13:56:42Z</dcterms:created>
  <dcterms:modified xsi:type="dcterms:W3CDTF">2021-06-01T21:50:11Z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